
<file path=[Content_Types].xml><?xml version="1.0" encoding="utf-8"?>
<Types xmlns="http://schemas.openxmlformats.org/package/2006/content-types">
  <Default Extension="jpeg" ContentType="image/jpeg"/>
  <Default Extension="gif" ContentType="image/gif"/>
  <Default Extension="png" ContentType="image/png"/>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65" r:id="rId3"/>
    <p:sldId id="335" r:id="rId4"/>
    <p:sldId id="344" r:id="rId5"/>
    <p:sldId id="338" r:id="rId6"/>
    <p:sldId id="339" r:id="rId7"/>
    <p:sldId id="340" r:id="rId8"/>
    <p:sldId id="342" r:id="rId9"/>
    <p:sldId id="351" r:id="rId10"/>
    <p:sldId id="352" r:id="rId11"/>
    <p:sldId id="346" r:id="rId12"/>
    <p:sldId id="334" r:id="rId13"/>
    <p:sldId id="356" r:id="rId14"/>
    <p:sldId id="353" r:id="rId15"/>
    <p:sldId id="354" r:id="rId16"/>
    <p:sldId id="376" r:id="rId17"/>
    <p:sldId id="349" r:id="rId18"/>
    <p:sldId id="377" r:id="rId19"/>
    <p:sldId id="355" r:id="rId20"/>
    <p:sldId id="347" r:id="rId21"/>
    <p:sldId id="378" r:id="rId22"/>
    <p:sldId id="379" r:id="rId23"/>
    <p:sldId id="384" r:id="rId24"/>
    <p:sldId id="372" r:id="rId25"/>
    <p:sldId id="373" r:id="rId26"/>
    <p:sldId id="380" r:id="rId27"/>
    <p:sldId id="381" r:id="rId28"/>
    <p:sldId id="382" r:id="rId29"/>
    <p:sldId id="383" r:id="rId30"/>
    <p:sldId id="345" r:id="rId31"/>
    <p:sldId id="357" r:id="rId32"/>
  </p:sldIdLst>
  <p:sldSz cx="9144000" cy="6858000" type="screen4x3"/>
  <p:notesSz cx="6858000" cy="9144000"/>
  <p:defaultTex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0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howGuides="1">
      <p:cViewPr varScale="1">
        <p:scale>
          <a:sx n="66" d="100"/>
          <a:sy n="66" d="100"/>
        </p:scale>
        <p:origin x="-120" y="-240"/>
      </p:cViewPr>
      <p:guideLst>
        <p:guide orient="horz" pos="2138"/>
        <p:guide pos="2880"/>
      </p:guideLst>
    </p:cSldViewPr>
  </p:slideViewPr>
  <p:notesTextViewPr>
    <p:cViewPr>
      <p:scale>
        <a:sx n="100" d="100"/>
        <a:sy n="100" d="100"/>
      </p:scale>
      <p:origin x="0" y="0"/>
    </p:cViewPr>
  </p:notesTextViewPr>
  <p:sorterViewPr showFormatting="0">
    <p:cViewPr>
      <p:scale>
        <a:sx n="66" d="100"/>
        <a:sy n="66" d="100"/>
      </p:scale>
      <p:origin x="0" y="99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5" Type="http://schemas.openxmlformats.org/officeDocument/2006/relationships/tableStyles" Target="tableStyles.xml"/><Relationship Id="rId34" Type="http://schemas.openxmlformats.org/officeDocument/2006/relationships/viewProps" Target="viewProps.xml"/><Relationship Id="rId33" Type="http://schemas.openxmlformats.org/officeDocument/2006/relationships/presProps" Target="presProps.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pPr fontAlgn="base"/>
            <a:r>
              <a:rPr lang="zh-CN" altLang="en-US" strike="noStrike" noProof="1" smtClean="0"/>
              <a:t>单击此处编辑母版副标题样式</a:t>
            </a:r>
            <a:endParaRPr lang="zh-CN" altLang="en-US" strike="noStrike" noProof="1"/>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lvl="0" eaLnBrk="1" fontAlgn="base" hangingPunct="1"/>
            <a:fld id="{9A0DB2DC-4C9A-4742-B13C-FB6460FD3503}" type="slidenum">
              <a:rPr lang="en-US" altLang="zh-CN" strike="noStrike" noProof="1">
                <a:latin typeface="Arial" panose="020B0604020202020204" pitchFamily="34" charset="0"/>
                <a:ea typeface="宋体" panose="02010600030101010101" pitchFamily="2" charset="-122"/>
                <a:cs typeface="+mn-cs"/>
              </a:rPr>
            </a:fld>
            <a:endParaRPr lang="en-US" altLang="zh-CN" strike="noStrike" noProof="1">
              <a:latin typeface="Arial" panose="020B060402020202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lvl="0" eaLnBrk="1" fontAlgn="base" hangingPunct="1"/>
            <a:fld id="{9A0DB2DC-4C9A-4742-B13C-FB6460FD3503}" type="slidenum">
              <a:rPr lang="en-US" altLang="zh-CN" strike="noStrike" noProof="1">
                <a:latin typeface="Arial" panose="020B0604020202020204" pitchFamily="34" charset="0"/>
                <a:ea typeface="宋体" panose="02010600030101010101" pitchFamily="2" charset="-122"/>
                <a:cs typeface="+mn-cs"/>
              </a:rPr>
            </a:fld>
            <a:endParaRPr lang="en-US" altLang="zh-CN" strike="noStrike" noProof="1">
              <a:latin typeface="Arial" panose="020B060402020202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smtClean="0"/>
              <a:t>单击此处编辑母版文本样式</a:t>
            </a:r>
            <a:endParaRPr lang="zh-CN" altLang="en-US" strike="noStrike" noProof="1" smtClean="0"/>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lvl="0" eaLnBrk="1" fontAlgn="base" hangingPunct="1"/>
            <a:fld id="{9A0DB2DC-4C9A-4742-B13C-FB6460FD3503}" type="slidenum">
              <a:rPr lang="en-US" altLang="zh-CN" strike="noStrike" noProof="1">
                <a:latin typeface="Arial" panose="020B0604020202020204" pitchFamily="34" charset="0"/>
                <a:ea typeface="宋体" panose="02010600030101010101" pitchFamily="2" charset="-122"/>
                <a:cs typeface="+mn-cs"/>
              </a:rPr>
            </a:fld>
            <a:endParaRPr lang="en-US" altLang="zh-CN" strike="noStrike" noProof="1">
              <a:latin typeface="Arial" panose="020B0604020202020204" pitchFamily="34"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日期占位符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p>
            <a:pPr lvl="0" eaLnBrk="1" fontAlgn="base" hangingPunct="1"/>
            <a:fld id="{9A0DB2DC-4C9A-4742-B13C-FB6460FD3503}" type="slidenum">
              <a:rPr lang="en-US" altLang="zh-CN" strike="noStrike" noProof="1">
                <a:latin typeface="Arial" panose="020B0604020202020204" pitchFamily="34" charset="0"/>
                <a:ea typeface="宋体" panose="02010600030101010101" pitchFamily="2" charset="-122"/>
                <a:cs typeface="+mn-cs"/>
              </a:rPr>
            </a:fld>
            <a:endParaRPr lang="en-US" altLang="zh-CN" strike="noStrike" noProof="1">
              <a:latin typeface="Arial" panose="020B060402020202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单击此处编辑母版文本样式</a:t>
            </a:r>
            <a:endParaRPr lang="zh-CN" altLang="en-US" strike="noStrike" noProof="1" smtClean="0"/>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单击此处编辑母版文本样式</a:t>
            </a:r>
            <a:endParaRPr lang="zh-CN" altLang="en-US" strike="noStrike" noProof="1" smtClean="0"/>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7" name="日期占位符 6"/>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8" name="页脚占位符 7"/>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9" name="灯片编号占位符 8"/>
          <p:cNvSpPr>
            <a:spLocks noGrp="1"/>
          </p:cNvSpPr>
          <p:nvPr>
            <p:ph type="sldNum" sz="quarter" idx="12"/>
          </p:nvPr>
        </p:nvSpPr>
        <p:spPr/>
        <p:txBody>
          <a:bodyPr/>
          <a:p>
            <a:pPr lvl="0" eaLnBrk="1" fontAlgn="base" hangingPunct="1"/>
            <a:fld id="{9A0DB2DC-4C9A-4742-B13C-FB6460FD3503}" type="slidenum">
              <a:rPr lang="en-US" altLang="zh-CN" strike="noStrike" noProof="1">
                <a:latin typeface="Arial" panose="020B0604020202020204" pitchFamily="34" charset="0"/>
                <a:ea typeface="宋体" panose="02010600030101010101" pitchFamily="2" charset="-122"/>
                <a:cs typeface="+mn-cs"/>
              </a:rPr>
            </a:fld>
            <a:endParaRPr lang="en-US" altLang="zh-CN" strike="noStrike" noProof="1">
              <a:latin typeface="Arial" panose="020B0604020202020204" pitchFamily="34"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日期占位符 2"/>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 name="页脚占位符 3"/>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灯片编号占位符 4"/>
          <p:cNvSpPr>
            <a:spLocks noGrp="1"/>
          </p:cNvSpPr>
          <p:nvPr>
            <p:ph type="sldNum" sz="quarter" idx="12"/>
          </p:nvPr>
        </p:nvSpPr>
        <p:spPr/>
        <p:txBody>
          <a:bodyPr/>
          <a:p>
            <a:pPr lvl="0" eaLnBrk="1" fontAlgn="base" hangingPunct="1"/>
            <a:fld id="{9A0DB2DC-4C9A-4742-B13C-FB6460FD3503}" type="slidenum">
              <a:rPr lang="en-US" altLang="zh-CN" strike="noStrike" noProof="1">
                <a:latin typeface="Arial" panose="020B0604020202020204" pitchFamily="34" charset="0"/>
                <a:ea typeface="宋体" panose="02010600030101010101" pitchFamily="2" charset="-122"/>
                <a:cs typeface="+mn-cs"/>
              </a:rPr>
            </a:fld>
            <a:endParaRPr lang="en-US" altLang="zh-CN" strike="noStrike" noProof="1">
              <a:latin typeface="Arial" panose="020B060402020202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 name="页脚占位符 2"/>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 name="灯片编号占位符 3"/>
          <p:cNvSpPr>
            <a:spLocks noGrp="1"/>
          </p:cNvSpPr>
          <p:nvPr>
            <p:ph type="sldNum" sz="quarter" idx="12"/>
          </p:nvPr>
        </p:nvSpPr>
        <p:spPr/>
        <p:txBody>
          <a:bodyPr/>
          <a:p>
            <a:pPr lvl="0" eaLnBrk="1" fontAlgn="base" hangingPunct="1"/>
            <a:fld id="{9A0DB2DC-4C9A-4742-B13C-FB6460FD3503}" type="slidenum">
              <a:rPr lang="en-US" altLang="zh-CN" strike="noStrike" noProof="1">
                <a:latin typeface="Arial" panose="020B0604020202020204" pitchFamily="34" charset="0"/>
                <a:ea typeface="宋体" panose="02010600030101010101" pitchFamily="2" charset="-122"/>
                <a:cs typeface="+mn-cs"/>
              </a:rPr>
            </a:fld>
            <a:endParaRPr lang="en-US" altLang="zh-CN" strike="noStrike" noProof="1">
              <a:latin typeface="Arial" panose="020B0604020202020204" pitchFamily="34"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smtClean="0"/>
              <a:t>单击此处编辑母版文本样式</a:t>
            </a:r>
            <a:endParaRPr lang="zh-CN" altLang="en-US" strike="noStrike" noProof="1" smtClean="0"/>
          </a:p>
        </p:txBody>
      </p:sp>
      <p:sp>
        <p:nvSpPr>
          <p:cNvPr id="5" name="日期占位符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p>
            <a:pPr lvl="0" eaLnBrk="1" fontAlgn="base" hangingPunct="1"/>
            <a:fld id="{9A0DB2DC-4C9A-4742-B13C-FB6460FD3503}" type="slidenum">
              <a:rPr lang="en-US" altLang="zh-CN" strike="noStrike" noProof="1">
                <a:latin typeface="Arial" panose="020B0604020202020204" pitchFamily="34" charset="0"/>
                <a:ea typeface="宋体" panose="02010600030101010101" pitchFamily="2" charset="-122"/>
                <a:cs typeface="+mn-cs"/>
              </a:rPr>
            </a:fld>
            <a:endParaRPr lang="en-US" altLang="zh-CN" strike="noStrike" noProof="1">
              <a:latin typeface="Arial" panose="020B0604020202020204" pitchFamily="34"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1792288" y="612775"/>
            <a:ext cx="5486400" cy="411480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Tx/>
              <a:buSzTx/>
              <a:buFontTx/>
              <a:buNone/>
              <a:defRPr/>
            </a:pPr>
            <a:endParaRPr kumimoji="0" lang="zh-CN" altLang="en-US" sz="3200" b="0" i="0" u="none" strike="noStrike" kern="0" cap="none" spc="0" normalizeH="0" baseline="0" noProof="0" smtClean="0">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smtClean="0"/>
              <a:t>单击此处编辑母版文本样式</a:t>
            </a:r>
            <a:endParaRPr lang="zh-CN" altLang="en-US" strike="noStrike" noProof="1" smtClean="0"/>
          </a:p>
        </p:txBody>
      </p:sp>
      <p:sp>
        <p:nvSpPr>
          <p:cNvPr id="5" name="日期占位符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p>
            <a:pPr lvl="0" eaLnBrk="1" fontAlgn="base" hangingPunct="1"/>
            <a:fld id="{9A0DB2DC-4C9A-4742-B13C-FB6460FD3503}" type="slidenum">
              <a:rPr lang="en-US" altLang="zh-CN" strike="noStrike" noProof="1">
                <a:latin typeface="Arial" panose="020B0604020202020204" pitchFamily="34" charset="0"/>
                <a:ea typeface="宋体" panose="02010600030101010101" pitchFamily="2" charset="-122"/>
                <a:cs typeface="+mn-cs"/>
              </a:rPr>
            </a:fld>
            <a:endParaRPr lang="en-US" altLang="zh-CN" strike="noStrike" noProof="1">
              <a:latin typeface="Arial" panose="020B0604020202020204" pitchFamily="34"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lvl="0" eaLnBrk="1" fontAlgn="base" hangingPunct="1"/>
            <a:fld id="{9A0DB2DC-4C9A-4742-B13C-FB6460FD3503}" type="slidenum">
              <a:rPr lang="en-US" altLang="zh-CN" strike="noStrike" noProof="1">
                <a:latin typeface="Arial" panose="020B0604020202020204" pitchFamily="34" charset="0"/>
                <a:ea typeface="宋体" panose="02010600030101010101" pitchFamily="2" charset="-122"/>
                <a:cs typeface="+mn-cs"/>
              </a:rPr>
            </a:fld>
            <a:endParaRPr lang="en-US" altLang="zh-CN" strike="noStrike" noProof="1">
              <a:latin typeface="Arial" panose="020B0604020202020204" pitchFamily="34"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457200" y="274638"/>
            <a:ext cx="6019800" cy="5851525"/>
          </a:xfr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lvl="0" eaLnBrk="1" fontAlgn="base" hangingPunct="1"/>
            <a:fld id="{9A0DB2DC-4C9A-4742-B13C-FB6460FD3503}" type="slidenum">
              <a:rPr lang="en-US" altLang="zh-CN" strike="noStrike" noProof="1">
                <a:latin typeface="Arial" panose="020B0604020202020204" pitchFamily="34" charset="0"/>
                <a:ea typeface="宋体" panose="02010600030101010101" pitchFamily="2" charset="-122"/>
                <a:cs typeface="+mn-cs"/>
              </a:rPr>
            </a:fld>
            <a:endParaRPr lang="en-US" altLang="zh-CN" strike="noStrike" noProof="1">
              <a:latin typeface="Arial" panose="020B0604020202020204"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1026" name="Rectangle 2"/>
          <p:cNvSpPr>
            <a:spLocks noGrp="1"/>
          </p:cNvSpPr>
          <p:nvPr>
            <p:ph type="title"/>
          </p:nvPr>
        </p:nvSpPr>
        <p:spPr>
          <a:xfrm>
            <a:off x="457200" y="274638"/>
            <a:ext cx="8229600" cy="1143000"/>
          </a:xfrm>
          <a:prstGeom prst="rect">
            <a:avLst/>
          </a:prstGeom>
          <a:noFill/>
          <a:ln w="9525">
            <a:noFill/>
          </a:ln>
        </p:spPr>
        <p:txBody>
          <a:bodyPr anchor="ctr"/>
          <a:p>
            <a:pPr lvl="0"/>
            <a:r>
              <a:rPr lang="zh-CN" altLang="en-US" dirty="0"/>
              <a:t>单击此处编辑母版标题样式</a:t>
            </a:r>
            <a:endParaRPr lang="zh-CN" altLang="en-US" dirty="0"/>
          </a:p>
        </p:txBody>
      </p:sp>
      <p:sp>
        <p:nvSpPr>
          <p:cNvPr id="1027" name="Rectangle 3"/>
          <p:cNvSpPr>
            <a:spLocks noGrp="1"/>
          </p:cNvSpPr>
          <p:nvPr>
            <p:ph type="body"/>
          </p:nvPr>
        </p:nvSpPr>
        <p:spPr>
          <a:xfrm>
            <a:off x="457200" y="1600200"/>
            <a:ext cx="8229600" cy="4525963"/>
          </a:xfrm>
          <a:prstGeom prst="rect">
            <a:avLst/>
          </a:prstGeom>
          <a:noFill/>
          <a:ln w="9525">
            <a:noFill/>
          </a:ln>
        </p:spPr>
        <p:txBody>
          <a:bodyPr anchor="t"/>
          <a:p>
            <a:pPr lvl="0" indent="-342900"/>
            <a:r>
              <a:rPr lang="zh-CN" altLang="en-US" dirty="0"/>
              <a:t>单击此处编辑母版文本样式</a:t>
            </a:r>
            <a:endParaRPr lang="zh-CN" altLang="en-US" dirty="0"/>
          </a:p>
          <a:p>
            <a:pPr lvl="1" indent="-285750"/>
            <a:r>
              <a:rPr lang="zh-CN" altLang="en-US" dirty="0"/>
              <a:t>第二级</a:t>
            </a:r>
            <a:endParaRPr lang="zh-CN" altLang="en-US" dirty="0"/>
          </a:p>
          <a:p>
            <a:pPr lvl="2" indent="-228600"/>
            <a:r>
              <a:rPr lang="zh-CN" altLang="en-US" dirty="0"/>
              <a:t>第三级</a:t>
            </a:r>
            <a:endParaRPr lang="zh-CN" altLang="en-US" dirty="0"/>
          </a:p>
          <a:p>
            <a:pPr lvl="3" indent="-228600"/>
            <a:r>
              <a:rPr lang="zh-CN" altLang="en-US" dirty="0"/>
              <a:t>第四级</a:t>
            </a:r>
            <a:endParaRPr lang="zh-CN" altLang="en-US" dirty="0"/>
          </a:p>
          <a:p>
            <a:pPr lvl="4" indent="-228600"/>
            <a:r>
              <a:rPr lang="zh-CN" altLang="en-US" dirty="0"/>
              <a:t>第五级</a:t>
            </a:r>
            <a:endParaRPr lang="zh-CN" altLang="en-US" dirty="0"/>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ln>
          <a:effectLst/>
        </p:spPr>
        <p:txBody>
          <a:bodyPr vert="horz" wrap="square" lIns="91440" tIns="45720" rIns="91440" bIns="45720" numCol="1" anchor="t" anchorCtr="0" compatLnSpc="1"/>
          <a:lstStyle>
            <a:lvl1pPr>
              <a:defRPr sz="1400">
                <a:ea typeface="宋体" panose="02010600030101010101" pitchFamily="2" charset="-122"/>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ln>
          <a:effectLst/>
        </p:spPr>
        <p:txBody>
          <a:bodyPr vert="horz" wrap="square" lIns="91440" tIns="45720" rIns="91440" bIns="45720" numCol="1" anchor="t" anchorCtr="0" compatLnSpc="1"/>
          <a:lstStyle>
            <a:lvl1pPr algn="ctr">
              <a:defRPr sz="1400">
                <a:ea typeface="宋体" panose="02010600030101010101" pitchFamily="2" charset="-122"/>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ln>
          <a:effectLst/>
        </p:spPr>
        <p:txBody>
          <a:bodyPr vert="horz" wrap="square" lIns="91440" tIns="45720" rIns="91440" bIns="45720" numCol="1" anchor="t" anchorCtr="0" compatLnSpc="1"/>
          <a:lstStyle>
            <a:lvl1pPr algn="r">
              <a:defRPr sz="1400"/>
            </a:lvl1pPr>
          </a:lstStyle>
          <a:p>
            <a:pPr lvl="0" eaLnBrk="1" fontAlgn="base" hangingPunct="1"/>
            <a:fld id="{9A0DB2DC-4C9A-4742-B13C-FB6460FD3503}" type="slidenum">
              <a:rPr lang="en-US" altLang="zh-CN" strike="noStrike" noProof="1">
                <a:latin typeface="Arial" panose="020B0604020202020204" pitchFamily="34" charset="0"/>
                <a:ea typeface="宋体" panose="02010600030101010101" pitchFamily="2" charset="-122"/>
                <a:cs typeface="+mn-cs"/>
              </a:rPr>
            </a:fld>
            <a:endParaRPr lang="en-US" altLang="zh-CN" strike="noStrike" noProof="1">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GIF"/><Relationship Id="rId1" Type="http://schemas.openxmlformats.org/officeDocument/2006/relationships/hyperlink" Target="http://image.baidu.com/i?ct=503316480&amp;z=&amp;tn=baiduimagedetail&amp;word=%B5%D8%D5%F0%B6%AF%CC%AC%CD%BC%C6%AC&amp;in=21384&amp;cl=2&amp;lm=-1&amp;pn=117&amp;rn=1&amp;di=9722218650&amp;ln=820&amp;fr=&amp;fmq=&amp;ic=&amp;s=&amp;se=&amp;sme=0&amp;tab=&amp;width=&amp;height=&amp;face=" TargetMode="External"/></Relationships>
</file>

<file path=ppt/slides/_rels/slide2.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4.GIF"/><Relationship Id="rId3" Type="http://schemas.openxmlformats.org/officeDocument/2006/relationships/hyperlink" Target="http://image.baidu.com/i?ct=503316480&amp;z=&amp;tn=baiduimagedetail&amp;word=%B5%D8%D5%F0%B6%AF%CC%AC%CD%BC%C6%AC&amp;in=2667&amp;cl=2&amp;lm=-1&amp;pn=31&amp;rn=1&amp;di=13318025775&amp;ln=820&amp;fr=&amp;fmq=&amp;ic=&amp;s=&amp;se=&amp;sme=0&amp;tab=&amp;width=&amp;height=&amp;face=" TargetMode="External"/><Relationship Id="rId2" Type="http://schemas.openxmlformats.org/officeDocument/2006/relationships/image" Target="../media/image3.GIF"/><Relationship Id="rId1"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6.emf"/><Relationship Id="rId1" Type="http://schemas.openxmlformats.org/officeDocument/2006/relationships/image" Target="../media/image5.jpeg"/></Relationships>
</file>

<file path=ppt/slides/_rels/slide4.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image" Target="../media/image7.jpeg"/></Relationships>
</file>

<file path=ppt/slides/_rels/slide5.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image" Target="../media/image10.jpeg"/></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image" Target="../media/image13.jpeg"/></Relationships>
</file>

<file path=ppt/slides/_rels/slide7.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19.jpeg"/><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image" Target="../media/image16.jpeg"/></Relationships>
</file>

<file path=ppt/slides/_rels/slide8.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23.jpeg"/><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image" Target="../media/image20.jpeg"/></Relationships>
</file>

<file path=ppt/slides/_rels/slide9.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24.jpeg"/><Relationship Id="rId2" Type="http://schemas.openxmlformats.org/officeDocument/2006/relationships/image" Target="../media/image22.png"/><Relationship Id="rId1" Type="http://schemas.openxmlformats.org/officeDocument/2006/relationships/image" Target="../media/image20.jpe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6.jpeg"/><Relationship Id="rId1" Type="http://schemas.openxmlformats.org/officeDocument/2006/relationships/image" Target="../media/image25.jpeg"/></Relationships>
</file>

<file path=ppt/slides/_rels/slide11.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hyperlink" Target="http://baike.baidu.com/view/357935.htm" TargetMode="External"/><Relationship Id="rId3" Type="http://schemas.openxmlformats.org/officeDocument/2006/relationships/hyperlink" Target="http://baike.baidu.com/view/4331272.htm" TargetMode="External"/><Relationship Id="rId2" Type="http://schemas.openxmlformats.org/officeDocument/2006/relationships/hyperlink" Target="http://baike.baidu.com/view/1735.htm" TargetMode="External"/><Relationship Id="rId1" Type="http://schemas.openxmlformats.org/officeDocument/2006/relationships/image" Target="../media/image27.jpe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8.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0.jpeg"/><Relationship Id="rId1" Type="http://schemas.openxmlformats.org/officeDocument/2006/relationships/image" Target="../media/image29.jpe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2.jpeg"/><Relationship Id="rId1" Type="http://schemas.openxmlformats.org/officeDocument/2006/relationships/image" Target="../media/image31.jpe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3.jpe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34.pn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1.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5.jpeg"/></Relationships>
</file>

<file path=ppt/slides/_rels/slide19.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39.jpeg"/><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image" Target="../media/image36.jpe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0.jpe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42.jpeg"/><Relationship Id="rId1" Type="http://schemas.openxmlformats.org/officeDocument/2006/relationships/image" Target="../media/image41.jpe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44.jpeg"/><Relationship Id="rId1" Type="http://schemas.openxmlformats.org/officeDocument/2006/relationships/image" Target="../media/image43.jpeg"/></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5.jpe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47.jpeg"/><Relationship Id="rId1" Type="http://schemas.openxmlformats.org/officeDocument/2006/relationships/image" Target="../media/image46.jpeg"/></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8.jpe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50.jpeg"/><Relationship Id="rId1" Type="http://schemas.openxmlformats.org/officeDocument/2006/relationships/image" Target="../media/image49.jpe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52.jpeg"/><Relationship Id="rId1" Type="http://schemas.openxmlformats.org/officeDocument/2006/relationships/image" Target="../media/image51.jpeg"/></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3.jpeg"/></Relationships>
</file>

<file path=ppt/slides/_rels/slide29.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55.jpeg"/><Relationship Id="rId2" Type="http://schemas.openxmlformats.org/officeDocument/2006/relationships/hyperlink" Target="&#38450;&#28798;&#20943;&#28798;&#26085;&#26631;&#24535;.jpg" TargetMode="External"/><Relationship Id="rId1" Type="http://schemas.openxmlformats.org/officeDocument/2006/relationships/image" Target="../media/image54.jpeg"/></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5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49" name="Rectangle 2"/>
          <p:cNvSpPr>
            <a:spLocks noGrp="1"/>
          </p:cNvSpPr>
          <p:nvPr>
            <p:ph type="title"/>
          </p:nvPr>
        </p:nvSpPr>
        <p:spPr/>
        <p:txBody>
          <a:bodyPr wrap="square" lIns="91440" tIns="45720" rIns="91440" bIns="45720" anchor="ctr"/>
          <a:p>
            <a:pPr eaLnBrk="1" hangingPunct="1"/>
            <a:endParaRPr lang="zh-CN" altLang="zh-CN" dirty="0"/>
          </a:p>
        </p:txBody>
      </p:sp>
      <p:sp>
        <p:nvSpPr>
          <p:cNvPr id="2050" name="Rectangle 3"/>
          <p:cNvSpPr>
            <a:spLocks noGrp="1"/>
          </p:cNvSpPr>
          <p:nvPr>
            <p:ph idx="1"/>
          </p:nvPr>
        </p:nvSpPr>
        <p:spPr/>
        <p:txBody>
          <a:bodyPr wrap="square" lIns="91440" tIns="45720" rIns="91440" bIns="45720" anchor="t"/>
          <a:p>
            <a:pPr eaLnBrk="1" hangingPunct="1"/>
            <a:endParaRPr lang="zh-CN" altLang="zh-CN" dirty="0"/>
          </a:p>
        </p:txBody>
      </p:sp>
      <p:pic>
        <p:nvPicPr>
          <p:cNvPr id="2051" name="Picture 5" descr="u=4039649328,3474657443&amp;fm=15&amp;gp=0">
            <a:hlinkClick r:id="rId1"/>
          </p:cNvPr>
          <p:cNvPicPr>
            <a:picLocks noChangeAspect="1"/>
          </p:cNvPicPr>
          <p:nvPr/>
        </p:nvPicPr>
        <p:blipFill>
          <a:blip r:embed="rId2"/>
          <a:stretch>
            <a:fillRect/>
          </a:stretch>
        </p:blipFill>
        <p:spPr>
          <a:xfrm>
            <a:off x="0" y="0"/>
            <a:ext cx="9144000" cy="6858000"/>
          </a:xfrm>
          <a:prstGeom prst="rect">
            <a:avLst/>
          </a:prstGeom>
          <a:noFill/>
          <a:ln w="9525">
            <a:noFill/>
          </a:ln>
        </p:spPr>
      </p:pic>
      <p:sp>
        <p:nvSpPr>
          <p:cNvPr id="2054" name="WordArt 7"/>
          <p:cNvSpPr>
            <a:spLocks noTextEdit="1"/>
          </p:cNvSpPr>
          <p:nvPr/>
        </p:nvSpPr>
        <p:spPr>
          <a:xfrm>
            <a:off x="1908175" y="2565400"/>
            <a:ext cx="5945188" cy="801688"/>
          </a:xfrm>
          <a:prstGeom prst="rect">
            <a:avLst/>
          </a:prstGeom>
        </p:spPr>
        <p:txBody>
          <a:bodyPr wrap="none" fromWordArt="1">
            <a:prstTxWarp prst="textPlain">
              <a:avLst>
                <a:gd name="adj" fmla="val 50000"/>
              </a:avLst>
            </a:prstTxWarp>
            <a:normAutofit/>
          </a:bodyPr>
          <a:p>
            <a:pPr algn="ctr"/>
            <a:r>
              <a:rPr lang="zh-CN" altLang="en-US" sz="3600">
                <a:solidFill>
                  <a:srgbClr val="FF00FF"/>
                </a:solidFill>
                <a:effectLst>
                  <a:outerShdw dist="45791" dir="2021404" algn="ctr" rotWithShape="0">
                    <a:srgbClr val="B2B2B2">
                      <a:alpha val="79999"/>
                    </a:srgbClr>
                  </a:outerShdw>
                </a:effectLst>
                <a:latin typeface="宋体" panose="02010600030101010101" pitchFamily="2" charset="-122"/>
                <a:ea typeface="宋体" panose="02010600030101010101" pitchFamily="2" charset="-122"/>
              </a:rPr>
              <a:t>防震减灾主题班会</a:t>
            </a:r>
            <a:endParaRPr lang="zh-CN" altLang="en-US" sz="3600">
              <a:solidFill>
                <a:srgbClr val="FF00FF"/>
              </a:solidFill>
              <a:effectLst>
                <a:outerShdw dist="45791" dir="2021404" algn="ctr" rotWithShape="0">
                  <a:srgbClr val="B2B2B2">
                    <a:alpha val="79999"/>
                  </a:srgbClr>
                </a:outerShdw>
              </a:effectLst>
              <a:latin typeface="宋体" panose="02010600030101010101" pitchFamily="2" charset="-122"/>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2054"/>
                                        </p:tgtEl>
                                        <p:attrNameLst>
                                          <p:attrName>style.visibility</p:attrName>
                                        </p:attrNameLst>
                                      </p:cBhvr>
                                      <p:to>
                                        <p:strVal val="visible"/>
                                      </p:to>
                                    </p:set>
                                    <p:anim calcmode="lin" valueType="num">
                                      <p:cBhvr>
                                        <p:cTn id="7" dur="1000" fill="hold"/>
                                        <p:tgtEl>
                                          <p:spTgt spid="2054"/>
                                        </p:tgtEl>
                                        <p:attrNameLst>
                                          <p:attrName>ppt_w</p:attrName>
                                        </p:attrNameLst>
                                      </p:cBhvr>
                                      <p:tavLst>
                                        <p:tav tm="0">
                                          <p:val>
                                            <p:strVal val="#ppt_w+.3"/>
                                          </p:val>
                                        </p:tav>
                                        <p:tav tm="100000">
                                          <p:val>
                                            <p:strVal val="#ppt_w"/>
                                          </p:val>
                                        </p:tav>
                                      </p:tavLst>
                                    </p:anim>
                                    <p:anim calcmode="lin" valueType="num">
                                      <p:cBhvr>
                                        <p:cTn id="8" dur="1000" fill="hold"/>
                                        <p:tgtEl>
                                          <p:spTgt spid="2054"/>
                                        </p:tgtEl>
                                        <p:attrNameLst>
                                          <p:attrName>ppt_h</p:attrName>
                                        </p:attrNameLst>
                                      </p:cBhvr>
                                      <p:tavLst>
                                        <p:tav tm="0">
                                          <p:val>
                                            <p:strVal val="#ppt_h"/>
                                          </p:val>
                                        </p:tav>
                                        <p:tav tm="100000">
                                          <p:val>
                                            <p:strVal val="#ppt_h"/>
                                          </p:val>
                                        </p:tav>
                                      </p:tavLst>
                                    </p:anim>
                                    <p:animEffect transition="in" filter="fade">
                                      <p:cBhvr>
                                        <p:cTn id="9" dur="1000"/>
                                        <p:tgtEl>
                                          <p:spTgt spid="20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73" name="Rectangle 2"/>
          <p:cNvSpPr>
            <a:spLocks noGrp="1"/>
          </p:cNvSpPr>
          <p:nvPr>
            <p:ph type="title"/>
          </p:nvPr>
        </p:nvSpPr>
        <p:spPr/>
        <p:txBody>
          <a:bodyPr wrap="square" lIns="91440" tIns="45720" rIns="91440" bIns="45720" anchor="ctr"/>
          <a:p>
            <a:pPr eaLnBrk="1" hangingPunct="1"/>
            <a:endParaRPr lang="zh-CN" altLang="zh-CN" dirty="0"/>
          </a:p>
        </p:txBody>
      </p:sp>
      <p:sp>
        <p:nvSpPr>
          <p:cNvPr id="3074" name="Rectangle 3"/>
          <p:cNvSpPr>
            <a:spLocks noGrp="1"/>
          </p:cNvSpPr>
          <p:nvPr>
            <p:ph idx="1"/>
          </p:nvPr>
        </p:nvSpPr>
        <p:spPr/>
        <p:txBody>
          <a:bodyPr wrap="square" lIns="91440" tIns="45720" rIns="91440" bIns="45720" anchor="t"/>
          <a:p>
            <a:pPr eaLnBrk="1" hangingPunct="1"/>
            <a:endParaRPr lang="zh-CN" altLang="zh-CN" dirty="0"/>
          </a:p>
        </p:txBody>
      </p:sp>
      <p:pic>
        <p:nvPicPr>
          <p:cNvPr id="38916" name="Picture 4" descr="大海"/>
          <p:cNvPicPr>
            <a:picLocks noChangeAspect="1"/>
          </p:cNvPicPr>
          <p:nvPr/>
        </p:nvPicPr>
        <p:blipFill>
          <a:blip r:embed="rId1">
            <a:lum bright="17999" contrast="12000"/>
          </a:blip>
          <a:stretch>
            <a:fillRect/>
          </a:stretch>
        </p:blipFill>
        <p:spPr>
          <a:xfrm>
            <a:off x="0" y="0"/>
            <a:ext cx="9144000" cy="6858000"/>
          </a:xfrm>
          <a:prstGeom prst="rect">
            <a:avLst/>
          </a:prstGeom>
          <a:noFill/>
          <a:ln w="9525">
            <a:noFill/>
          </a:ln>
        </p:spPr>
      </p:pic>
      <p:sp>
        <p:nvSpPr>
          <p:cNvPr id="38920" name="WordArt 8"/>
          <p:cNvSpPr>
            <a:spLocks noChangeArrowheads="1" noChangeShapeType="1" noTextEdit="1"/>
          </p:cNvSpPr>
          <p:nvPr/>
        </p:nvSpPr>
        <p:spPr bwMode="auto">
          <a:xfrm>
            <a:off x="395288" y="404813"/>
            <a:ext cx="8280400" cy="720725"/>
          </a:xfrm>
          <a:prstGeom prst="rect">
            <a:avLst/>
          </a:prstGeom>
        </p:spPr>
        <p:txBody>
          <a:bodyPr wrap="none" numCol="1" fromWordArt="1">
            <a:prstTxWarp prst="textPlain">
              <a:avLst>
                <a:gd name="adj" fmla="val 50000"/>
              </a:avLst>
            </a:prstTxWarp>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3600" b="0" i="0" u="none" strike="noStrike" kern="10" cap="none" spc="0" normalizeH="0" baseline="0" noProof="0">
                <a:ln w="9525">
                  <a:noFill/>
                  <a:round/>
                </a:ln>
                <a:solidFill>
                  <a:srgbClr val="FF0000"/>
                </a:solidFill>
                <a:effectLst>
                  <a:outerShdw dist="45791" dir="2021404" algn="ctr" rotWithShape="0">
                    <a:srgbClr val="B2B2B2">
                      <a:alpha val="80000"/>
                    </a:srgbClr>
                  </a:outerShdw>
                </a:effectLst>
                <a:uLnTx/>
                <a:uFillTx/>
                <a:latin typeface="宋体" panose="02010600030101010101" pitchFamily="2" charset="-122"/>
                <a:ea typeface="宋体" panose="02010600030101010101" pitchFamily="2" charset="-122"/>
                <a:cs typeface="+mn-cs"/>
              </a:rPr>
              <a:t>让世界充满爱</a:t>
            </a:r>
            <a:endParaRPr kumimoji="0" lang="zh-CN" altLang="en-US" sz="3600" b="0" i="0" u="none" strike="noStrike" kern="10" cap="none" spc="0" normalizeH="0" baseline="0" noProof="0">
              <a:ln w="9525">
                <a:noFill/>
                <a:round/>
              </a:ln>
              <a:solidFill>
                <a:srgbClr val="FF0000"/>
              </a:solidFill>
              <a:effectLst>
                <a:outerShdw dist="45791" dir="2021404" algn="ctr" rotWithShape="0">
                  <a:srgbClr val="B2B2B2">
                    <a:alpha val="80000"/>
                  </a:srgbClr>
                </a:outerShdw>
              </a:effectLst>
              <a:uLnTx/>
              <a:uFillTx/>
              <a:latin typeface="宋体" panose="02010600030101010101" pitchFamily="2" charset="-122"/>
              <a:ea typeface="宋体" panose="02010600030101010101" pitchFamily="2" charset="-122"/>
              <a:cs typeface="+mn-cs"/>
            </a:endParaRPr>
          </a:p>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3600" b="0" i="0" u="none" strike="noStrike" kern="10" cap="none" spc="0" normalizeH="0" baseline="0" noProof="0">
                <a:ln w="9525">
                  <a:noFill/>
                  <a:round/>
                </a:ln>
                <a:solidFill>
                  <a:srgbClr val="FF0000"/>
                </a:solidFill>
                <a:effectLst>
                  <a:outerShdw dist="45791" dir="2021404" algn="ctr" rotWithShape="0">
                    <a:srgbClr val="B2B2B2">
                      <a:alpha val="80000"/>
                    </a:srgbClr>
                  </a:outerShdw>
                </a:effectLst>
                <a:uLnTx/>
                <a:uFillTx/>
                <a:latin typeface="宋体" panose="02010600030101010101" pitchFamily="2" charset="-122"/>
                <a:ea typeface="宋体" panose="02010600030101010101" pitchFamily="2" charset="-122"/>
                <a:cs typeface="+mn-cs"/>
              </a:rPr>
              <a:t>--</a:t>
            </a:r>
            <a:r>
              <a:rPr kumimoji="0" lang="zh-CN" altLang="en-US" sz="3600" b="0" i="0" u="none" strike="noStrike" kern="10" cap="none" spc="0" normalizeH="0" baseline="0" noProof="0">
                <a:ln w="9525">
                  <a:noFill/>
                  <a:round/>
                </a:ln>
                <a:solidFill>
                  <a:srgbClr val="FF0000"/>
                </a:solidFill>
                <a:effectLst>
                  <a:outerShdw dist="45791" dir="2021404" algn="ctr" rotWithShape="0">
                    <a:srgbClr val="B2B2B2">
                      <a:alpha val="80000"/>
                    </a:srgbClr>
                  </a:outerShdw>
                </a:effectLst>
                <a:uLnTx/>
                <a:uFillTx/>
                <a:latin typeface="宋体" panose="02010600030101010101" pitchFamily="2" charset="-122"/>
                <a:ea typeface="宋体" panose="02010600030101010101" pitchFamily="2" charset="-122"/>
                <a:cs typeface="+mn-cs"/>
              </a:rPr>
              <a:t>防震减灾主题班会</a:t>
            </a:r>
            <a:endParaRPr kumimoji="0" lang="zh-CN" altLang="en-US" sz="3600" b="0" i="0" u="none" strike="noStrike" kern="10" cap="none" spc="0" normalizeH="0" baseline="0" noProof="0">
              <a:ln w="9525">
                <a:noFill/>
                <a:round/>
              </a:ln>
              <a:solidFill>
                <a:srgbClr val="FF0000"/>
              </a:solidFill>
              <a:effectLst>
                <a:outerShdw dist="45791" dir="2021404" algn="ctr" rotWithShape="0">
                  <a:srgbClr val="B2B2B2">
                    <a:alpha val="80000"/>
                  </a:srgbClr>
                </a:outerShdw>
              </a:effectLst>
              <a:uLnTx/>
              <a:uFillTx/>
              <a:latin typeface="宋体" panose="02010600030101010101" pitchFamily="2" charset="-122"/>
              <a:ea typeface="宋体" panose="02010600030101010101" pitchFamily="2" charset="-122"/>
              <a:cs typeface="+mn-cs"/>
            </a:endParaRPr>
          </a:p>
        </p:txBody>
      </p:sp>
      <p:sp>
        <p:nvSpPr>
          <p:cNvPr id="3079" name="Text Box 10"/>
          <p:cNvSpPr txBox="1"/>
          <p:nvPr/>
        </p:nvSpPr>
        <p:spPr>
          <a:xfrm>
            <a:off x="1743075" y="1922463"/>
            <a:ext cx="6861175" cy="3508375"/>
          </a:xfrm>
          <a:prstGeom prst="rect">
            <a:avLst/>
          </a:prstGeom>
          <a:noFill/>
          <a:ln w="9525">
            <a:noFill/>
          </a:ln>
        </p:spPr>
        <p:txBody>
          <a:bodyPr anchor="t">
            <a:spAutoFit/>
          </a:bodyPr>
          <a:p>
            <a:r>
              <a:rPr lang="en-US" altLang="zh-CN" sz="2800" b="1">
                <a:latin typeface="Arial" panose="020B0604020202020204" pitchFamily="34" charset="0"/>
                <a:ea typeface="宋体" panose="02010600030101010101" pitchFamily="2" charset="-122"/>
              </a:rPr>
              <a:t>       </a:t>
            </a:r>
            <a:r>
              <a:rPr lang="zh-CN" altLang="en-US" sz="2800" b="1" dirty="0">
                <a:latin typeface="Arial" panose="020B0604020202020204" pitchFamily="34" charset="0"/>
                <a:ea typeface="宋体" panose="02010600030101010101" pitchFamily="2" charset="-122"/>
              </a:rPr>
              <a:t>在漫长的人生路中，总要有许多难以预料的事情，我们是否注意到身边的危险。“防险之心不可无”。地震时有发生，我们是否知道注意安全、注意防震减灾的重要性？恶魔总是来找无知的人。今天，通过班会我们将更多的了解一些地震知识，让我们未雨绸缪，为我们的生命买一份保险，为我们的生命加一把锁，。</a:t>
            </a:r>
            <a:endParaRPr lang="zh-CN" altLang="en-US" sz="2800" b="1" dirty="0">
              <a:latin typeface="Arial" panose="020B0604020202020204" pitchFamily="34" charset="0"/>
              <a:ea typeface="宋体" panose="02010600030101010101" pitchFamily="2" charset="-122"/>
            </a:endParaRPr>
          </a:p>
        </p:txBody>
      </p:sp>
      <p:pic>
        <p:nvPicPr>
          <p:cNvPr id="3078" name="Picture 12" descr="Earth001"/>
          <p:cNvPicPr>
            <a:picLocks noChangeAspect="1"/>
          </p:cNvPicPr>
          <p:nvPr/>
        </p:nvPicPr>
        <p:blipFill>
          <a:blip r:embed="rId2"/>
          <a:stretch>
            <a:fillRect/>
          </a:stretch>
        </p:blipFill>
        <p:spPr>
          <a:xfrm>
            <a:off x="8191500" y="0"/>
            <a:ext cx="952500" cy="952500"/>
          </a:xfrm>
          <a:prstGeom prst="rect">
            <a:avLst/>
          </a:prstGeom>
          <a:noFill/>
          <a:ln w="9525">
            <a:noFill/>
          </a:ln>
        </p:spPr>
      </p:pic>
      <p:pic>
        <p:nvPicPr>
          <p:cNvPr id="2" name="Picture 13" descr="u=400749849,3238866879&amp;fm=15&amp;gp=0">
            <a:hlinkClick r:id="rId3"/>
          </p:cNvPr>
          <p:cNvPicPr>
            <a:picLocks noChangeAspect="1"/>
          </p:cNvPicPr>
          <p:nvPr/>
        </p:nvPicPr>
        <p:blipFill>
          <a:blip r:embed="rId4"/>
          <a:stretch>
            <a:fillRect/>
          </a:stretch>
        </p:blipFill>
        <p:spPr>
          <a:xfrm>
            <a:off x="0" y="5857875"/>
            <a:ext cx="1333500" cy="1000125"/>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499"/>
                                          </p:stCondLst>
                                        </p:cTn>
                                        <p:tgtEl>
                                          <p:spTgt spid="389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8" presetClass="entr" presetSubtype="16" fill="hold" nodeType="clickEffect">
                                  <p:stCondLst>
                                    <p:cond delay="0"/>
                                  </p:stCondLst>
                                  <p:childTnLst>
                                    <p:set>
                                      <p:cBhvr>
                                        <p:cTn id="10" dur="1" fill="hold">
                                          <p:stCondLst>
                                            <p:cond delay="0"/>
                                          </p:stCondLst>
                                        </p:cTn>
                                        <p:tgtEl>
                                          <p:spTgt spid="3079">
                                            <p:txEl>
                                              <p:charRg st="0" end="147"/>
                                            </p:txEl>
                                          </p:spTgt>
                                        </p:tgtEl>
                                        <p:attrNameLst>
                                          <p:attrName>style.visibility</p:attrName>
                                        </p:attrNameLst>
                                      </p:cBhvr>
                                      <p:to>
                                        <p:strVal val="visible"/>
                                      </p:to>
                                    </p:set>
                                    <p:animEffect transition="in" filter="diamond(in)">
                                      <p:cBhvr>
                                        <p:cTn id="11" dur="2000"/>
                                        <p:tgtEl>
                                          <p:spTgt spid="3079">
                                            <p:txEl>
                                              <p:charRg st="0" end="14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097" name="Picture 8" descr="j0402208"/>
          <p:cNvPicPr>
            <a:picLocks noChangeAspect="1"/>
          </p:cNvPicPr>
          <p:nvPr/>
        </p:nvPicPr>
        <p:blipFill>
          <a:blip r:embed="rId1"/>
          <a:stretch>
            <a:fillRect/>
          </a:stretch>
        </p:blipFill>
        <p:spPr>
          <a:xfrm>
            <a:off x="0" y="0"/>
            <a:ext cx="9144000" cy="6858000"/>
          </a:xfrm>
          <a:prstGeom prst="rect">
            <a:avLst/>
          </a:prstGeom>
          <a:noFill/>
          <a:ln w="9525">
            <a:noFill/>
          </a:ln>
        </p:spPr>
      </p:pic>
      <p:sp>
        <p:nvSpPr>
          <p:cNvPr id="4099" name="Rectangle 8"/>
          <p:cNvSpPr/>
          <p:nvPr/>
        </p:nvSpPr>
        <p:spPr>
          <a:xfrm>
            <a:off x="1979613" y="549275"/>
            <a:ext cx="7064375" cy="1739900"/>
          </a:xfrm>
          <a:prstGeom prst="rect">
            <a:avLst/>
          </a:prstGeom>
          <a:noFill/>
          <a:ln w="9525">
            <a:noFill/>
          </a:ln>
        </p:spPr>
        <p:txBody>
          <a:bodyPr wrap="none" anchor="t">
            <a:spAutoFit/>
          </a:bodyPr>
          <a:p>
            <a:pPr>
              <a:lnSpc>
                <a:spcPct val="150000"/>
              </a:lnSpc>
            </a:pPr>
            <a:r>
              <a:rPr lang="zh-CN" altLang="en-US" sz="3600" b="1" dirty="0">
                <a:solidFill>
                  <a:srgbClr val="FF0000"/>
                </a:solidFill>
                <a:latin typeface="华文彩云" charset="-122"/>
                <a:ea typeface="华文彩云" charset="-122"/>
              </a:rPr>
              <a:t>当地震来临时</a:t>
            </a:r>
            <a:endParaRPr lang="zh-CN" altLang="en-US" sz="3600" b="1" dirty="0">
              <a:solidFill>
                <a:srgbClr val="FF0000"/>
              </a:solidFill>
              <a:latin typeface="华文彩云" charset="-122"/>
              <a:ea typeface="华文彩云" charset="-122"/>
            </a:endParaRPr>
          </a:p>
          <a:p>
            <a:pPr>
              <a:lnSpc>
                <a:spcPct val="150000"/>
              </a:lnSpc>
            </a:pPr>
            <a:r>
              <a:rPr lang="zh-CN" altLang="en-US" sz="3600" b="1" dirty="0">
                <a:solidFill>
                  <a:srgbClr val="FF0000"/>
                </a:solidFill>
                <a:latin typeface="华文彩云" charset="-122"/>
                <a:ea typeface="华文彩云" charset="-122"/>
              </a:rPr>
              <a:t>你一定要知道的</a:t>
            </a:r>
            <a:r>
              <a:rPr lang="zh-CN" altLang="en-US" sz="3600" b="1" dirty="0">
                <a:solidFill>
                  <a:srgbClr val="FF0000"/>
                </a:solidFill>
                <a:latin typeface="Arial" panose="020B0604020202020204" pitchFamily="34" charset="0"/>
                <a:ea typeface="华文彩云" charset="-122"/>
              </a:rPr>
              <a:t>“</a:t>
            </a:r>
            <a:r>
              <a:rPr lang="zh-CN" altLang="en-US" sz="3600" b="1" dirty="0">
                <a:solidFill>
                  <a:srgbClr val="FF0000"/>
                </a:solidFill>
                <a:latin typeface="华文彩云" charset="-122"/>
                <a:ea typeface="华文彩云" charset="-122"/>
              </a:rPr>
              <a:t>地震活命三角区</a:t>
            </a:r>
            <a:r>
              <a:rPr lang="zh-CN" altLang="en-US" sz="3600" b="1" dirty="0">
                <a:solidFill>
                  <a:srgbClr val="FF0000"/>
                </a:solidFill>
                <a:latin typeface="Arial" panose="020B0604020202020204" pitchFamily="34" charset="0"/>
                <a:ea typeface="华文彩云" charset="-122"/>
              </a:rPr>
              <a:t>”</a:t>
            </a:r>
            <a:endParaRPr lang="zh-CN" altLang="en-US" sz="3600" b="1" dirty="0">
              <a:solidFill>
                <a:srgbClr val="FF0000"/>
              </a:solidFill>
              <a:latin typeface="华文彩云" charset="-122"/>
              <a:ea typeface="华文彩云" charset="-122"/>
            </a:endParaRPr>
          </a:p>
        </p:txBody>
      </p:sp>
      <p:pic>
        <p:nvPicPr>
          <p:cNvPr id="2" name="Picture 6"/>
          <p:cNvPicPr>
            <a:picLocks noChangeAspect="1"/>
          </p:cNvPicPr>
          <p:nvPr/>
        </p:nvPicPr>
        <p:blipFill>
          <a:blip r:embed="rId2"/>
          <a:stretch>
            <a:fillRect/>
          </a:stretch>
        </p:blipFill>
        <p:spPr>
          <a:xfrm>
            <a:off x="0" y="1484313"/>
            <a:ext cx="1800225" cy="1347787"/>
          </a:xfrm>
          <a:prstGeom prst="rect">
            <a:avLst/>
          </a:prstGeom>
          <a:noFill/>
          <a:ln w="9525">
            <a:noFill/>
          </a:ln>
        </p:spPr>
      </p:pic>
      <p:sp>
        <p:nvSpPr>
          <p:cNvPr id="4101" name="Rectangle 10"/>
          <p:cNvSpPr/>
          <p:nvPr/>
        </p:nvSpPr>
        <p:spPr>
          <a:xfrm>
            <a:off x="395288" y="2967038"/>
            <a:ext cx="8594725" cy="3890962"/>
          </a:xfrm>
          <a:prstGeom prst="rect">
            <a:avLst/>
          </a:prstGeom>
          <a:noFill/>
          <a:ln w="9525">
            <a:noFill/>
          </a:ln>
        </p:spPr>
        <p:txBody>
          <a:bodyPr anchor="ctr">
            <a:spAutoFit/>
          </a:bodyPr>
          <a:p>
            <a:pPr indent="457200">
              <a:lnSpc>
                <a:spcPct val="150000"/>
              </a:lnSpc>
            </a:pPr>
            <a:r>
              <a:rPr lang="en-US" altLang="zh-CN">
                <a:latin typeface="Arial" panose="020B0604020202020204" pitchFamily="34" charset="0"/>
                <a:ea typeface="宋体" panose="02010600030101010101" pitchFamily="2" charset="-122"/>
              </a:rPr>
              <a:t>                                        </a:t>
            </a:r>
            <a:r>
              <a:rPr lang="zh-CN" altLang="en-US" sz="3200" dirty="0">
                <a:solidFill>
                  <a:srgbClr val="FF0066"/>
                </a:solidFill>
                <a:latin typeface="Arial" panose="020B0604020202020204" pitchFamily="34" charset="0"/>
                <a:ea typeface="黑体" panose="02010609060101010101" pitchFamily="2" charset="-122"/>
              </a:rPr>
              <a:t>地震时如何顺利逃生</a:t>
            </a:r>
            <a:r>
              <a:rPr lang="zh-CN" altLang="en-US" sz="2000" dirty="0">
                <a:solidFill>
                  <a:srgbClr val="FF0066"/>
                </a:solidFill>
                <a:latin typeface="Arial" panose="020B0604020202020204" pitchFamily="34" charset="0"/>
                <a:ea typeface="黑体" panose="02010609060101010101" pitchFamily="2" charset="-122"/>
              </a:rPr>
              <a:t>？</a:t>
            </a:r>
            <a:endParaRPr lang="zh-CN" altLang="en-US" sz="2000" dirty="0">
              <a:solidFill>
                <a:srgbClr val="FF0066"/>
              </a:solidFill>
              <a:latin typeface="Arial" panose="020B0604020202020204" pitchFamily="34" charset="0"/>
              <a:ea typeface="黑体" panose="02010609060101010101" pitchFamily="2" charset="-122"/>
            </a:endParaRPr>
          </a:p>
          <a:p>
            <a:pPr indent="457200">
              <a:lnSpc>
                <a:spcPct val="120000"/>
              </a:lnSpc>
            </a:pPr>
            <a:r>
              <a:rPr lang="zh-CN" altLang="en-US" sz="2000" dirty="0">
                <a:solidFill>
                  <a:srgbClr val="00FF00"/>
                </a:solidFill>
                <a:latin typeface="Arial" panose="020B0604020202020204" pitchFamily="34" charset="0"/>
                <a:ea typeface="黑体" panose="02010609060101010101" pitchFamily="2" charset="-122"/>
              </a:rPr>
              <a:t>         </a:t>
            </a:r>
            <a:r>
              <a:rPr lang="zh-CN" altLang="en-US" sz="2400" dirty="0">
                <a:solidFill>
                  <a:srgbClr val="00FF00"/>
                </a:solidFill>
                <a:latin typeface="Arial" panose="020B0604020202020204" pitchFamily="34" charset="0"/>
                <a:ea typeface="黑体" panose="02010609060101010101" pitchFamily="2" charset="-122"/>
              </a:rPr>
              <a:t>如果在平房，抱头迅速向室外跑，来不及可躲在桌下、床下及坚固家具旁。若在楼房内，应暂时到洗手间等跨度小的空间，承重墙根、墙角等易形成三角空间处，勿使用电梯等。若地震发生时恰在街上，应抱头迅速跑到空旷地蹲下，避开高楼、立交桥、高压线等。在郊外时，应避开山脚、陡崖、防止滚石、滑坡、山崩等。若正在驾车行驶，要迅速避开立交桥、陡崖、电线杆等，并尽快选择空旷处停车。</a:t>
            </a:r>
            <a:endParaRPr lang="zh-CN" altLang="en-US" sz="2400" dirty="0">
              <a:solidFill>
                <a:srgbClr val="00FF00"/>
              </a:solidFill>
              <a:latin typeface="Arial" panose="020B0604020202020204" pitchFamily="34" charset="0"/>
              <a:ea typeface="黑体" panose="02010609060101010101" pitchFamily="2" charset="-122"/>
            </a:endParaRPr>
          </a:p>
        </p:txBody>
      </p:sp>
      <p:sp>
        <p:nvSpPr>
          <p:cNvPr id="3" name="Text Box 11"/>
          <p:cNvSpPr txBox="1"/>
          <p:nvPr/>
        </p:nvSpPr>
        <p:spPr>
          <a:xfrm>
            <a:off x="26988" y="93663"/>
            <a:ext cx="2012950" cy="823912"/>
          </a:xfrm>
          <a:prstGeom prst="rect">
            <a:avLst/>
          </a:prstGeom>
          <a:noFill/>
          <a:ln w="9525">
            <a:noFill/>
          </a:ln>
        </p:spPr>
        <p:txBody>
          <a:bodyPr wrap="none" anchor="t">
            <a:spAutoFit/>
          </a:bodyPr>
          <a:p>
            <a:r>
              <a:rPr lang="zh-CN" altLang="en-US" sz="4800" dirty="0">
                <a:solidFill>
                  <a:schemeClr val="bg1"/>
                </a:solidFill>
                <a:latin typeface="Arial" panose="020B0604020202020204" pitchFamily="34" charset="0"/>
                <a:ea typeface="华文彩云" charset="-122"/>
              </a:rPr>
              <a:t>地震篇</a:t>
            </a:r>
            <a:endParaRPr lang="zh-CN" altLang="en-US" sz="4800" dirty="0">
              <a:solidFill>
                <a:schemeClr val="bg1"/>
              </a:solidFill>
              <a:latin typeface="Arial" panose="020B0604020202020204" pitchFamily="34" charset="0"/>
              <a:ea typeface="华文彩云"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099"/>
                                        </p:tgtEl>
                                        <p:attrNameLst>
                                          <p:attrName>style.visibility</p:attrName>
                                        </p:attrNameLst>
                                      </p:cBhvr>
                                      <p:to>
                                        <p:strVal val="visible"/>
                                      </p:to>
                                    </p:set>
                                    <p:animEffect transition="in" filter="blinds(horizontal)">
                                      <p:cBhvr>
                                        <p:cTn id="7" dur="500"/>
                                        <p:tgtEl>
                                          <p:spTgt spid="4099"/>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4101"/>
                                        </p:tgtEl>
                                        <p:attrNameLst>
                                          <p:attrName>style.visibility</p:attrName>
                                        </p:attrNameLst>
                                      </p:cBhvr>
                                      <p:to>
                                        <p:strVal val="visible"/>
                                      </p:to>
                                    </p:set>
                                    <p:animEffect transition="in" filter="diamond(in)">
                                      <p:cBhvr>
                                        <p:cTn id="12" dur="2000"/>
                                        <p:tgtEl>
                                          <p:spTgt spid="4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9" grpId="0"/>
      <p:bldP spid="410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122" name="Picture 2" descr="u=4216013735,1157343337&amp;fm=21&amp;gp=0"/>
          <p:cNvPicPr>
            <a:picLocks noChangeAspect="1"/>
          </p:cNvPicPr>
          <p:nvPr/>
        </p:nvPicPr>
        <p:blipFill>
          <a:blip r:embed="rId1"/>
          <a:stretch>
            <a:fillRect/>
          </a:stretch>
        </p:blipFill>
        <p:spPr>
          <a:xfrm>
            <a:off x="611188" y="387350"/>
            <a:ext cx="3673475" cy="5029200"/>
          </a:xfrm>
          <a:prstGeom prst="rect">
            <a:avLst/>
          </a:prstGeom>
          <a:noFill/>
          <a:ln w="9525">
            <a:noFill/>
          </a:ln>
        </p:spPr>
      </p:pic>
      <p:sp>
        <p:nvSpPr>
          <p:cNvPr id="5123" name="Text Box 3"/>
          <p:cNvSpPr txBox="1"/>
          <p:nvPr/>
        </p:nvSpPr>
        <p:spPr>
          <a:xfrm>
            <a:off x="592138" y="5589588"/>
            <a:ext cx="8228012" cy="822325"/>
          </a:xfrm>
          <a:prstGeom prst="rect">
            <a:avLst/>
          </a:prstGeom>
          <a:noFill/>
          <a:ln w="9525">
            <a:noFill/>
          </a:ln>
        </p:spPr>
        <p:txBody>
          <a:bodyPr anchor="t">
            <a:spAutoFit/>
          </a:bodyPr>
          <a:p>
            <a:r>
              <a:rPr lang="en-US" altLang="zh-CN" sz="2400" b="1">
                <a:latin typeface="Arial" panose="020B0604020202020204" pitchFamily="34" charset="0"/>
                <a:ea typeface="宋体" panose="02010600030101010101" pitchFamily="2" charset="-122"/>
              </a:rPr>
              <a:t>1976</a:t>
            </a:r>
            <a:r>
              <a:rPr lang="zh-CN" altLang="en-US" sz="2400" b="1" dirty="0">
                <a:latin typeface="Arial" panose="020B0604020202020204" pitchFamily="34" charset="0"/>
                <a:ea typeface="宋体" panose="02010600030101010101" pitchFamily="2" charset="-122"/>
              </a:rPr>
              <a:t>年</a:t>
            </a:r>
            <a:r>
              <a:rPr lang="en-US" altLang="zh-CN" sz="2400" b="1">
                <a:latin typeface="Arial" panose="020B0604020202020204" pitchFamily="34" charset="0"/>
                <a:ea typeface="宋体" panose="02010600030101010101" pitchFamily="2" charset="-122"/>
              </a:rPr>
              <a:t>7</a:t>
            </a:r>
            <a:r>
              <a:rPr lang="zh-CN" altLang="en-US" sz="2400" b="1" dirty="0">
                <a:latin typeface="Arial" panose="020B0604020202020204" pitchFamily="34" charset="0"/>
                <a:ea typeface="宋体" panose="02010600030101010101" pitchFamily="2" charset="-122"/>
              </a:rPr>
              <a:t>月</a:t>
            </a:r>
            <a:r>
              <a:rPr lang="en-US" altLang="zh-CN" sz="2400" b="1">
                <a:latin typeface="Arial" panose="020B0604020202020204" pitchFamily="34" charset="0"/>
                <a:ea typeface="宋体" panose="02010600030101010101" pitchFamily="2" charset="-122"/>
              </a:rPr>
              <a:t>28</a:t>
            </a:r>
            <a:r>
              <a:rPr lang="zh-CN" altLang="en-US" sz="2400" b="1" dirty="0">
                <a:latin typeface="Arial" panose="020B0604020202020204" pitchFamily="34" charset="0"/>
                <a:ea typeface="宋体" panose="02010600030101010101" pitchFamily="2" charset="-122"/>
              </a:rPr>
              <a:t>日 凌晨</a:t>
            </a:r>
            <a:r>
              <a:rPr lang="en-US" altLang="zh-CN" sz="2400" b="1">
                <a:latin typeface="Arial" panose="020B0604020202020204" pitchFamily="34" charset="0"/>
                <a:ea typeface="宋体" panose="02010600030101010101" pitchFamily="2" charset="-122"/>
              </a:rPr>
              <a:t>3</a:t>
            </a:r>
            <a:r>
              <a:rPr lang="zh-CN" altLang="en-US" sz="2400" b="1" dirty="0">
                <a:latin typeface="Arial" panose="020B0604020202020204" pitchFamily="34" charset="0"/>
                <a:ea typeface="宋体" panose="02010600030101010101" pitchFamily="2" charset="-122"/>
              </a:rPr>
              <a:t>点</a:t>
            </a:r>
            <a:r>
              <a:rPr lang="en-US" altLang="zh-CN" sz="2400" b="1">
                <a:latin typeface="Arial" panose="020B0604020202020204" pitchFamily="34" charset="0"/>
                <a:ea typeface="宋体" panose="02010600030101010101" pitchFamily="2" charset="-122"/>
              </a:rPr>
              <a:t>42</a:t>
            </a:r>
            <a:r>
              <a:rPr lang="zh-CN" altLang="en-US" sz="2400" b="1" dirty="0">
                <a:latin typeface="Arial" panose="020B0604020202020204" pitchFamily="34" charset="0"/>
                <a:ea typeface="宋体" panose="02010600030101010101" pitchFamily="2" charset="-122"/>
              </a:rPr>
              <a:t>分，中国唐山市丰南一带发生里氏</a:t>
            </a:r>
            <a:r>
              <a:rPr lang="en-US" altLang="zh-CN" sz="2400" b="1">
                <a:latin typeface="Arial" panose="020B0604020202020204" pitchFamily="34" charset="0"/>
                <a:ea typeface="宋体" panose="02010600030101010101" pitchFamily="2" charset="-122"/>
              </a:rPr>
              <a:t>7.8</a:t>
            </a:r>
            <a:r>
              <a:rPr lang="zh-CN" altLang="en-US" sz="2400" b="1" dirty="0">
                <a:latin typeface="Arial" panose="020B0604020202020204" pitchFamily="34" charset="0"/>
                <a:ea typeface="宋体" panose="02010600030101010101" pitchFamily="2" charset="-122"/>
              </a:rPr>
              <a:t>级大地震。造成</a:t>
            </a:r>
            <a:r>
              <a:rPr lang="en-US" altLang="zh-CN" sz="2400" b="1">
                <a:latin typeface="Arial" panose="020B0604020202020204" pitchFamily="34" charset="0"/>
                <a:ea typeface="宋体" panose="02010600030101010101" pitchFamily="2" charset="-122"/>
              </a:rPr>
              <a:t>242769</a:t>
            </a:r>
            <a:r>
              <a:rPr lang="zh-CN" altLang="en-US" sz="2400" b="1" dirty="0">
                <a:latin typeface="Arial" panose="020B0604020202020204" pitchFamily="34" charset="0"/>
                <a:ea typeface="宋体" panose="02010600030101010101" pitchFamily="2" charset="-122"/>
              </a:rPr>
              <a:t>人死亡，</a:t>
            </a:r>
            <a:r>
              <a:rPr lang="en-US" altLang="zh-CN" sz="2400" b="1">
                <a:latin typeface="Arial" panose="020B0604020202020204" pitchFamily="34" charset="0"/>
                <a:ea typeface="宋体" panose="02010600030101010101" pitchFamily="2" charset="-122"/>
              </a:rPr>
              <a:t>435556</a:t>
            </a:r>
            <a:r>
              <a:rPr lang="zh-CN" altLang="en-US" sz="2400" b="1" dirty="0">
                <a:latin typeface="Arial" panose="020B0604020202020204" pitchFamily="34" charset="0"/>
                <a:ea typeface="宋体" panose="02010600030101010101" pitchFamily="2" charset="-122"/>
              </a:rPr>
              <a:t>人受伤。 </a:t>
            </a:r>
            <a:endParaRPr lang="zh-CN" altLang="en-US" sz="2400" b="1" dirty="0">
              <a:latin typeface="Arial" panose="020B0604020202020204" pitchFamily="34" charset="0"/>
              <a:ea typeface="宋体" panose="02010600030101010101" pitchFamily="2" charset="-122"/>
            </a:endParaRPr>
          </a:p>
        </p:txBody>
      </p:sp>
      <p:pic>
        <p:nvPicPr>
          <p:cNvPr id="5124" name="Picture 4" descr="u=142914590,3974875449&amp;fm=23&amp;gp=0"/>
          <p:cNvPicPr>
            <a:picLocks noChangeAspect="1"/>
          </p:cNvPicPr>
          <p:nvPr/>
        </p:nvPicPr>
        <p:blipFill>
          <a:blip r:embed="rId2"/>
          <a:stretch>
            <a:fillRect/>
          </a:stretch>
        </p:blipFill>
        <p:spPr>
          <a:xfrm>
            <a:off x="5003800" y="404813"/>
            <a:ext cx="3529013" cy="2303462"/>
          </a:xfrm>
          <a:prstGeom prst="rect">
            <a:avLst/>
          </a:prstGeom>
          <a:noFill/>
          <a:ln w="9525">
            <a:noFill/>
          </a:ln>
        </p:spPr>
      </p:pic>
      <p:pic>
        <p:nvPicPr>
          <p:cNvPr id="5125" name="Picture 5" descr="u=3906622273,28349393&amp;fm=23&amp;gp=0"/>
          <p:cNvPicPr>
            <a:picLocks noChangeAspect="1"/>
          </p:cNvPicPr>
          <p:nvPr/>
        </p:nvPicPr>
        <p:blipFill>
          <a:blip r:embed="rId3"/>
          <a:stretch>
            <a:fillRect/>
          </a:stretch>
        </p:blipFill>
        <p:spPr>
          <a:xfrm>
            <a:off x="5003800" y="2966720"/>
            <a:ext cx="3529013" cy="2449513"/>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blinds(horizontal)">
                                      <p:cBhvr>
                                        <p:cTn id="7" dur="500"/>
                                        <p:tgtEl>
                                          <p:spTgt spid="5122"/>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nodeType="clickEffect">
                                  <p:stCondLst>
                                    <p:cond delay="0"/>
                                  </p:stCondLst>
                                  <p:childTnLst>
                                    <p:set>
                                      <p:cBhvr>
                                        <p:cTn id="11" dur="1" fill="hold">
                                          <p:stCondLst>
                                            <p:cond delay="0"/>
                                          </p:stCondLst>
                                        </p:cTn>
                                        <p:tgtEl>
                                          <p:spTgt spid="5124"/>
                                        </p:tgtEl>
                                        <p:attrNameLst>
                                          <p:attrName>style.visibility</p:attrName>
                                        </p:attrNameLst>
                                      </p:cBhvr>
                                      <p:to>
                                        <p:strVal val="visible"/>
                                      </p:to>
                                    </p:set>
                                    <p:animEffect transition="in" filter="diamond(in)">
                                      <p:cBhvr>
                                        <p:cTn id="12" dur="2000"/>
                                        <p:tgtEl>
                                          <p:spTgt spid="5124"/>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5125"/>
                                        </p:tgtEl>
                                        <p:attrNameLst>
                                          <p:attrName>style.visibility</p:attrName>
                                        </p:attrNameLst>
                                      </p:cBhvr>
                                      <p:to>
                                        <p:strVal val="visible"/>
                                      </p:to>
                                    </p:set>
                                    <p:animEffect transition="in" filter="dissolve">
                                      <p:cBhvr>
                                        <p:cTn id="17" dur="500"/>
                                        <p:tgtEl>
                                          <p:spTgt spid="51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6146" name="Picture 2" descr="u=4188028194,2551575647&amp;fm=23&amp;gp=0"/>
          <p:cNvPicPr>
            <a:picLocks noChangeAspect="1"/>
          </p:cNvPicPr>
          <p:nvPr/>
        </p:nvPicPr>
        <p:blipFill>
          <a:blip r:embed="rId1"/>
          <a:stretch>
            <a:fillRect/>
          </a:stretch>
        </p:blipFill>
        <p:spPr>
          <a:xfrm>
            <a:off x="611188" y="404813"/>
            <a:ext cx="3744912" cy="4895850"/>
          </a:xfrm>
          <a:prstGeom prst="rect">
            <a:avLst/>
          </a:prstGeom>
          <a:noFill/>
          <a:ln w="9525">
            <a:noFill/>
          </a:ln>
        </p:spPr>
      </p:pic>
      <p:pic>
        <p:nvPicPr>
          <p:cNvPr id="6147" name="Picture 3" descr="u=247047656,2009498044&amp;fm=23&amp;gp=0"/>
          <p:cNvPicPr>
            <a:picLocks noChangeAspect="1"/>
          </p:cNvPicPr>
          <p:nvPr/>
        </p:nvPicPr>
        <p:blipFill>
          <a:blip r:embed="rId2"/>
          <a:stretch>
            <a:fillRect/>
          </a:stretch>
        </p:blipFill>
        <p:spPr>
          <a:xfrm>
            <a:off x="4859338" y="404813"/>
            <a:ext cx="3600450" cy="2376487"/>
          </a:xfrm>
          <a:prstGeom prst="rect">
            <a:avLst/>
          </a:prstGeom>
          <a:noFill/>
          <a:ln w="9525">
            <a:noFill/>
          </a:ln>
        </p:spPr>
      </p:pic>
      <p:sp>
        <p:nvSpPr>
          <p:cNvPr id="2" name="Text Box 5"/>
          <p:cNvSpPr txBox="1"/>
          <p:nvPr/>
        </p:nvSpPr>
        <p:spPr>
          <a:xfrm>
            <a:off x="592138" y="5445125"/>
            <a:ext cx="8228012" cy="1187450"/>
          </a:xfrm>
          <a:prstGeom prst="rect">
            <a:avLst/>
          </a:prstGeom>
          <a:noFill/>
          <a:ln w="9525">
            <a:noFill/>
          </a:ln>
        </p:spPr>
        <p:txBody>
          <a:bodyPr anchor="t">
            <a:spAutoFit/>
          </a:bodyPr>
          <a:p>
            <a:r>
              <a:rPr lang="en-US" altLang="zh-CN" sz="2400" b="1">
                <a:latin typeface="楷体_GB2312" pitchFamily="49" charset="-122"/>
                <a:ea typeface="楷体_GB2312" pitchFamily="49" charset="-122"/>
              </a:rPr>
              <a:t>2008</a:t>
            </a:r>
            <a:r>
              <a:rPr lang="zh-CN" altLang="en-US" sz="2400" b="1" dirty="0">
                <a:latin typeface="楷体_GB2312" pitchFamily="49" charset="-122"/>
                <a:ea typeface="楷体_GB2312" pitchFamily="49" charset="-122"/>
              </a:rPr>
              <a:t>年</a:t>
            </a:r>
            <a:r>
              <a:rPr lang="en-US" altLang="zh-CN" sz="2400" b="1">
                <a:latin typeface="楷体_GB2312" pitchFamily="49" charset="-122"/>
                <a:ea typeface="楷体_GB2312" pitchFamily="49" charset="-122"/>
              </a:rPr>
              <a:t>5</a:t>
            </a:r>
            <a:r>
              <a:rPr lang="zh-CN" altLang="en-US" sz="2400" b="1" dirty="0">
                <a:latin typeface="楷体_GB2312" pitchFamily="49" charset="-122"/>
                <a:ea typeface="楷体_GB2312" pitchFamily="49" charset="-122"/>
              </a:rPr>
              <a:t>月</a:t>
            </a:r>
            <a:r>
              <a:rPr lang="en-US" altLang="zh-CN" sz="2400" b="1">
                <a:latin typeface="楷体_GB2312" pitchFamily="49" charset="-122"/>
                <a:ea typeface="楷体_GB2312" pitchFamily="49" charset="-122"/>
              </a:rPr>
              <a:t>12</a:t>
            </a:r>
            <a:r>
              <a:rPr lang="zh-CN" altLang="en-US" sz="2400" b="1" dirty="0">
                <a:latin typeface="楷体_GB2312" pitchFamily="49" charset="-122"/>
                <a:ea typeface="楷体_GB2312" pitchFamily="49" charset="-122"/>
              </a:rPr>
              <a:t>日</a:t>
            </a:r>
            <a:r>
              <a:rPr lang="en-US" altLang="zh-CN" sz="2400" b="1">
                <a:latin typeface="楷体_GB2312" pitchFamily="49" charset="-122"/>
                <a:ea typeface="楷体_GB2312" pitchFamily="49" charset="-122"/>
              </a:rPr>
              <a:t>14</a:t>
            </a:r>
            <a:r>
              <a:rPr lang="zh-CN" altLang="en-US" sz="2400" b="1" dirty="0">
                <a:latin typeface="楷体_GB2312" pitchFamily="49" charset="-122"/>
                <a:ea typeface="楷体_GB2312" pitchFamily="49" charset="-122"/>
              </a:rPr>
              <a:t>时</a:t>
            </a:r>
            <a:r>
              <a:rPr lang="en-US" altLang="zh-CN" sz="2400" b="1">
                <a:latin typeface="楷体_GB2312" pitchFamily="49" charset="-122"/>
                <a:ea typeface="楷体_GB2312" pitchFamily="49" charset="-122"/>
              </a:rPr>
              <a:t>27</a:t>
            </a:r>
            <a:r>
              <a:rPr lang="zh-CN" altLang="en-US" sz="2400" b="1" dirty="0">
                <a:latin typeface="楷体_GB2312" pitchFamily="49" charset="-122"/>
                <a:ea typeface="楷体_GB2312" pitchFamily="49" charset="-122"/>
              </a:rPr>
              <a:t>分</a:t>
            </a:r>
            <a:r>
              <a:rPr lang="en-US" altLang="zh-CN" sz="2400" b="1">
                <a:latin typeface="楷体_GB2312" pitchFamily="49" charset="-122"/>
                <a:ea typeface="楷体_GB2312" pitchFamily="49" charset="-122"/>
              </a:rPr>
              <a:t>59.5</a:t>
            </a:r>
            <a:r>
              <a:rPr lang="zh-CN" altLang="en-US" sz="2400" b="1" dirty="0">
                <a:latin typeface="楷体_GB2312" pitchFamily="49" charset="-122"/>
                <a:ea typeface="楷体_GB2312" pitchFamily="49" charset="-122"/>
              </a:rPr>
              <a:t>秒，四川省阿坝藏族羌族自治州</a:t>
            </a:r>
            <a:r>
              <a:rPr lang="zh-CN" altLang="en-US" sz="2400" b="1" i="1" u="sng" dirty="0">
                <a:latin typeface="楷体_GB2312" pitchFamily="49" charset="-122"/>
                <a:ea typeface="楷体_GB2312" pitchFamily="49" charset="-122"/>
              </a:rPr>
              <a:t>汶川县</a:t>
            </a:r>
            <a:r>
              <a:rPr lang="zh-CN" altLang="en-US" sz="2400" b="1" dirty="0">
                <a:latin typeface="楷体_GB2312" pitchFamily="49" charset="-122"/>
                <a:ea typeface="楷体_GB2312" pitchFamily="49" charset="-122"/>
              </a:rPr>
              <a:t>发生里氏</a:t>
            </a:r>
            <a:r>
              <a:rPr lang="en-US" altLang="zh-CN" sz="2400" b="1">
                <a:latin typeface="楷体_GB2312" pitchFamily="49" charset="-122"/>
                <a:ea typeface="楷体_GB2312" pitchFamily="49" charset="-122"/>
              </a:rPr>
              <a:t>8.0</a:t>
            </a:r>
            <a:r>
              <a:rPr lang="zh-CN" altLang="en-US" sz="2400" b="1" dirty="0">
                <a:latin typeface="楷体_GB2312" pitchFamily="49" charset="-122"/>
                <a:ea typeface="楷体_GB2312" pitchFamily="49" charset="-122"/>
              </a:rPr>
              <a:t>级</a:t>
            </a:r>
            <a:r>
              <a:rPr lang="zh-CN" altLang="en-US" sz="2400" b="1" i="1" u="sng" dirty="0">
                <a:latin typeface="楷体_GB2312" pitchFamily="49" charset="-122"/>
                <a:ea typeface="楷体_GB2312" pitchFamily="49" charset="-122"/>
              </a:rPr>
              <a:t>地震</a:t>
            </a:r>
            <a:r>
              <a:rPr lang="zh-CN" altLang="en-US" sz="2400" b="1" dirty="0">
                <a:latin typeface="楷体_GB2312" pitchFamily="49" charset="-122"/>
                <a:ea typeface="楷体_GB2312" pitchFamily="49" charset="-122"/>
              </a:rPr>
              <a:t>，</a:t>
            </a:r>
            <a:r>
              <a:rPr lang="zh-CN" altLang="en-US" sz="2400" b="1" i="1" u="sng" dirty="0">
                <a:latin typeface="楷体_GB2312" pitchFamily="49" charset="-122"/>
                <a:ea typeface="楷体_GB2312" pitchFamily="49" charset="-122"/>
              </a:rPr>
              <a:t>地震</a:t>
            </a:r>
            <a:r>
              <a:rPr lang="zh-CN" altLang="en-US" sz="2400" b="1" dirty="0">
                <a:latin typeface="楷体_GB2312" pitchFamily="49" charset="-122"/>
                <a:ea typeface="楷体_GB2312" pitchFamily="49" charset="-122"/>
              </a:rPr>
              <a:t>造成</a:t>
            </a:r>
            <a:r>
              <a:rPr lang="en-US" altLang="zh-CN" sz="2400" b="1">
                <a:latin typeface="楷体_GB2312" pitchFamily="49" charset="-122"/>
                <a:ea typeface="楷体_GB2312" pitchFamily="49" charset="-122"/>
              </a:rPr>
              <a:t>69227</a:t>
            </a:r>
            <a:r>
              <a:rPr lang="zh-CN" altLang="en-US" sz="2400" b="1" dirty="0">
                <a:latin typeface="楷体_GB2312" pitchFamily="49" charset="-122"/>
                <a:ea typeface="楷体_GB2312" pitchFamily="49" charset="-122"/>
              </a:rPr>
              <a:t>人遇难，</a:t>
            </a:r>
            <a:r>
              <a:rPr lang="en-US" altLang="zh-CN" sz="2400" b="1">
                <a:latin typeface="楷体_GB2312" pitchFamily="49" charset="-122"/>
                <a:ea typeface="楷体_GB2312" pitchFamily="49" charset="-122"/>
              </a:rPr>
              <a:t>374643</a:t>
            </a:r>
            <a:r>
              <a:rPr lang="zh-CN" altLang="en-US" sz="2400" b="1" dirty="0">
                <a:latin typeface="楷体_GB2312" pitchFamily="49" charset="-122"/>
                <a:ea typeface="楷体_GB2312" pitchFamily="49" charset="-122"/>
              </a:rPr>
              <a:t>人受伤，</a:t>
            </a:r>
            <a:r>
              <a:rPr lang="en-US" altLang="zh-CN" sz="2400" b="1">
                <a:latin typeface="楷体_GB2312" pitchFamily="49" charset="-122"/>
                <a:ea typeface="楷体_GB2312" pitchFamily="49" charset="-122"/>
              </a:rPr>
              <a:t>17923</a:t>
            </a:r>
            <a:r>
              <a:rPr lang="zh-CN" altLang="en-US" sz="2400" b="1" dirty="0">
                <a:latin typeface="楷体_GB2312" pitchFamily="49" charset="-122"/>
                <a:ea typeface="楷体_GB2312" pitchFamily="49" charset="-122"/>
              </a:rPr>
              <a:t>人失踪。 </a:t>
            </a:r>
            <a:endParaRPr lang="zh-CN" altLang="en-US" sz="2400" b="1" dirty="0">
              <a:latin typeface="楷体_GB2312" pitchFamily="49" charset="-122"/>
              <a:ea typeface="楷体_GB2312" pitchFamily="49" charset="-122"/>
            </a:endParaRPr>
          </a:p>
        </p:txBody>
      </p:sp>
      <p:pic>
        <p:nvPicPr>
          <p:cNvPr id="3" name="图片 2" descr="u=2642080842,350468645&amp;fm=27&amp;gp=0"/>
          <p:cNvPicPr>
            <a:picLocks noChangeAspect="1"/>
          </p:cNvPicPr>
          <p:nvPr/>
        </p:nvPicPr>
        <p:blipFill>
          <a:blip r:embed="rId3"/>
          <a:stretch>
            <a:fillRect/>
          </a:stretch>
        </p:blipFill>
        <p:spPr>
          <a:xfrm>
            <a:off x="4754880" y="2860040"/>
            <a:ext cx="3810635" cy="250698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nodeType="click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wedge">
                                      <p:cBhvr>
                                        <p:cTn id="7" dur="2000"/>
                                        <p:tgtEl>
                                          <p:spTgt spid="6146"/>
                                        </p:tgtEl>
                                      </p:cBhvr>
                                    </p:animEffect>
                                  </p:childTnLst>
                                </p:cTn>
                              </p:par>
                            </p:childTnLst>
                          </p:cTn>
                        </p:par>
                      </p:childTnLst>
                    </p:cTn>
                  </p:par>
                  <p:par>
                    <p:cTn id="8" fill="hold">
                      <p:stCondLst>
                        <p:cond delay="indefinite"/>
                      </p:stCondLst>
                      <p:childTnLst>
                        <p:par>
                          <p:cTn id="9" fill="hold">
                            <p:stCondLst>
                              <p:cond delay="0"/>
                            </p:stCondLst>
                            <p:childTnLst>
                              <p:par>
                                <p:cTn id="10" presetID="13" presetClass="entr" presetSubtype="16" fill="hold" nodeType="clickEffect">
                                  <p:stCondLst>
                                    <p:cond delay="0"/>
                                  </p:stCondLst>
                                  <p:childTnLst>
                                    <p:set>
                                      <p:cBhvr>
                                        <p:cTn id="11" dur="1" fill="hold">
                                          <p:stCondLst>
                                            <p:cond delay="0"/>
                                          </p:stCondLst>
                                        </p:cTn>
                                        <p:tgtEl>
                                          <p:spTgt spid="6147"/>
                                        </p:tgtEl>
                                        <p:attrNameLst>
                                          <p:attrName>style.visibility</p:attrName>
                                        </p:attrNameLst>
                                      </p:cBhvr>
                                      <p:to>
                                        <p:strVal val="visible"/>
                                      </p:to>
                                    </p:set>
                                    <p:animEffect transition="in" filter="plus(in)">
                                      <p:cBhvr>
                                        <p:cTn id="12" dur="2000"/>
                                        <p:tgtEl>
                                          <p:spTgt spid="6147"/>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animEffect transition="in" filter="fade">
                                      <p:cBhvr>
                                        <p:cTn id="19" dur="500"/>
                                        <p:tgtEl>
                                          <p:spTgt spid="3"/>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2">
                                            <p:txEl>
                                              <p:pRg st="0" end="0"/>
                                            </p:txEl>
                                          </p:spTgt>
                                        </p:tgtEl>
                                        <p:attrNameLst>
                                          <p:attrName>style.visibility</p:attrName>
                                        </p:attrNameLst>
                                      </p:cBhvr>
                                      <p:to>
                                        <p:strVal val="visible"/>
                                      </p:to>
                                    </p:set>
                                    <p:animEffect transition="in" filter="fade">
                                      <p:cBhvr>
                                        <p:cTn id="24" dur="1000"/>
                                        <p:tgtEl>
                                          <p:spTgt spid="2">
                                            <p:txEl>
                                              <p:pRg st="0" end="0"/>
                                            </p:txEl>
                                          </p:spTgt>
                                        </p:tgtEl>
                                      </p:cBhvr>
                                    </p:animEffect>
                                    <p:anim calcmode="lin" valueType="num">
                                      <p:cBhvr>
                                        <p:cTn id="25"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26"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7170" name="Picture 2" descr="u=1461226560,3379494044&amp;fm=23&amp;gp=0"/>
          <p:cNvPicPr>
            <a:picLocks noChangeAspect="1"/>
          </p:cNvPicPr>
          <p:nvPr/>
        </p:nvPicPr>
        <p:blipFill>
          <a:blip r:embed="rId1"/>
          <a:stretch>
            <a:fillRect/>
          </a:stretch>
        </p:blipFill>
        <p:spPr>
          <a:xfrm>
            <a:off x="468313" y="404813"/>
            <a:ext cx="3714750" cy="4752975"/>
          </a:xfrm>
          <a:prstGeom prst="rect">
            <a:avLst/>
          </a:prstGeom>
          <a:noFill/>
          <a:ln w="9525">
            <a:noFill/>
          </a:ln>
        </p:spPr>
      </p:pic>
      <p:pic>
        <p:nvPicPr>
          <p:cNvPr id="7171" name="Picture 3" descr="u=1145367028,3874804818&amp;fm=23&amp;gp=0"/>
          <p:cNvPicPr>
            <a:picLocks noChangeAspect="1"/>
          </p:cNvPicPr>
          <p:nvPr/>
        </p:nvPicPr>
        <p:blipFill>
          <a:blip r:embed="rId2"/>
          <a:stretch>
            <a:fillRect/>
          </a:stretch>
        </p:blipFill>
        <p:spPr>
          <a:xfrm>
            <a:off x="4643438" y="549275"/>
            <a:ext cx="4006850" cy="2303463"/>
          </a:xfrm>
          <a:prstGeom prst="rect">
            <a:avLst/>
          </a:prstGeom>
          <a:noFill/>
          <a:ln w="9525">
            <a:noFill/>
          </a:ln>
        </p:spPr>
      </p:pic>
      <p:pic>
        <p:nvPicPr>
          <p:cNvPr id="7172" name="Picture 4" descr="u=2546645343,1724728142&amp;fm=11&amp;gp=0"/>
          <p:cNvPicPr>
            <a:picLocks noChangeAspect="1"/>
          </p:cNvPicPr>
          <p:nvPr/>
        </p:nvPicPr>
        <p:blipFill>
          <a:blip r:embed="rId3"/>
          <a:stretch>
            <a:fillRect/>
          </a:stretch>
        </p:blipFill>
        <p:spPr>
          <a:xfrm>
            <a:off x="4643438" y="3141663"/>
            <a:ext cx="4032250" cy="2016125"/>
          </a:xfrm>
          <a:prstGeom prst="rect">
            <a:avLst/>
          </a:prstGeom>
          <a:noFill/>
          <a:ln w="9525">
            <a:noFill/>
          </a:ln>
        </p:spPr>
      </p:pic>
      <p:sp>
        <p:nvSpPr>
          <p:cNvPr id="2" name="Text Box 5"/>
          <p:cNvSpPr txBox="1"/>
          <p:nvPr/>
        </p:nvSpPr>
        <p:spPr>
          <a:xfrm>
            <a:off x="592138" y="5445125"/>
            <a:ext cx="8228012" cy="822325"/>
          </a:xfrm>
          <a:prstGeom prst="rect">
            <a:avLst/>
          </a:prstGeom>
          <a:noFill/>
          <a:ln w="9525">
            <a:noFill/>
          </a:ln>
        </p:spPr>
        <p:txBody>
          <a:bodyPr anchor="t">
            <a:spAutoFit/>
          </a:bodyPr>
          <a:p>
            <a:r>
              <a:rPr lang="zh-CN" altLang="en-US" sz="2400" b="1" dirty="0">
                <a:latin typeface="楷体_GB2312" pitchFamily="49" charset="-122"/>
                <a:ea typeface="楷体_GB2312" pitchFamily="49" charset="-122"/>
              </a:rPr>
              <a:t>北京</a:t>
            </a:r>
            <a:r>
              <a:rPr lang="zh-CN" altLang="en-US" sz="2400" b="1" i="1" u="sng" dirty="0">
                <a:latin typeface="楷体_GB2312" pitchFamily="49" charset="-122"/>
                <a:ea typeface="楷体_GB2312" pitchFamily="49" charset="-122"/>
              </a:rPr>
              <a:t>时间</a:t>
            </a:r>
            <a:r>
              <a:rPr lang="en-US" altLang="zh-CN" sz="2400" b="1">
                <a:latin typeface="楷体_GB2312" pitchFamily="49" charset="-122"/>
                <a:ea typeface="楷体_GB2312" pitchFamily="49" charset="-122"/>
              </a:rPr>
              <a:t>2013</a:t>
            </a:r>
            <a:r>
              <a:rPr lang="zh-CN" altLang="en-US" sz="2400" b="1" dirty="0">
                <a:latin typeface="楷体_GB2312" pitchFamily="49" charset="-122"/>
                <a:ea typeface="楷体_GB2312" pitchFamily="49" charset="-122"/>
              </a:rPr>
              <a:t>年</a:t>
            </a:r>
            <a:r>
              <a:rPr lang="en-US" altLang="zh-CN" sz="2400" b="1">
                <a:latin typeface="楷体_GB2312" pitchFamily="49" charset="-122"/>
                <a:ea typeface="楷体_GB2312" pitchFamily="49" charset="-122"/>
              </a:rPr>
              <a:t>4</a:t>
            </a:r>
            <a:r>
              <a:rPr lang="zh-CN" altLang="en-US" sz="2400" b="1" dirty="0">
                <a:latin typeface="楷体_GB2312" pitchFamily="49" charset="-122"/>
                <a:ea typeface="楷体_GB2312" pitchFamily="49" charset="-122"/>
              </a:rPr>
              <a:t>月</a:t>
            </a:r>
            <a:r>
              <a:rPr lang="en-US" altLang="zh-CN" sz="2400" b="1">
                <a:latin typeface="楷体_GB2312" pitchFamily="49" charset="-122"/>
                <a:ea typeface="楷体_GB2312" pitchFamily="49" charset="-122"/>
              </a:rPr>
              <a:t>20</a:t>
            </a:r>
            <a:r>
              <a:rPr lang="zh-CN" altLang="en-US" sz="2400" b="1" dirty="0">
                <a:latin typeface="楷体_GB2312" pitchFamily="49" charset="-122"/>
                <a:ea typeface="楷体_GB2312" pitchFamily="49" charset="-122"/>
              </a:rPr>
              <a:t>日</a:t>
            </a:r>
            <a:r>
              <a:rPr lang="en-US" altLang="zh-CN" sz="2400" b="1">
                <a:latin typeface="楷体_GB2312" pitchFamily="49" charset="-122"/>
                <a:ea typeface="楷体_GB2312" pitchFamily="49" charset="-122"/>
              </a:rPr>
              <a:t>8</a:t>
            </a:r>
            <a:r>
              <a:rPr lang="zh-CN" altLang="en-US" sz="2400" b="1" dirty="0">
                <a:latin typeface="楷体_GB2312" pitchFamily="49" charset="-122"/>
                <a:ea typeface="楷体_GB2312" pitchFamily="49" charset="-122"/>
              </a:rPr>
              <a:t>时</a:t>
            </a:r>
            <a:r>
              <a:rPr lang="en-US" altLang="zh-CN" sz="2400" b="1">
                <a:latin typeface="楷体_GB2312" pitchFamily="49" charset="-122"/>
                <a:ea typeface="楷体_GB2312" pitchFamily="49" charset="-122"/>
              </a:rPr>
              <a:t>02</a:t>
            </a:r>
            <a:r>
              <a:rPr lang="zh-CN" altLang="en-US" sz="2400" b="1" dirty="0">
                <a:latin typeface="楷体_GB2312" pitchFamily="49" charset="-122"/>
                <a:ea typeface="楷体_GB2312" pitchFamily="49" charset="-122"/>
              </a:rPr>
              <a:t>分四川省</a:t>
            </a:r>
            <a:r>
              <a:rPr lang="zh-CN" altLang="en-US" sz="2400" b="1" i="1" u="sng" dirty="0">
                <a:latin typeface="楷体_GB2312" pitchFamily="49" charset="-122"/>
                <a:ea typeface="楷体_GB2312" pitchFamily="49" charset="-122"/>
              </a:rPr>
              <a:t>雅安市</a:t>
            </a:r>
            <a:r>
              <a:rPr lang="zh-CN" altLang="en-US" sz="2400" b="1" dirty="0">
                <a:latin typeface="楷体_GB2312" pitchFamily="49" charset="-122"/>
                <a:ea typeface="楷体_GB2312" pitchFamily="49" charset="-122"/>
              </a:rPr>
              <a:t>芦山县（北纬</a:t>
            </a:r>
            <a:r>
              <a:rPr lang="en-US" altLang="zh-CN" sz="2400" b="1">
                <a:latin typeface="楷体_GB2312" pitchFamily="49" charset="-122"/>
                <a:ea typeface="楷体_GB2312" pitchFamily="49" charset="-122"/>
              </a:rPr>
              <a:t>30.3,</a:t>
            </a:r>
            <a:r>
              <a:rPr lang="zh-CN" altLang="en-US" sz="2400" b="1" dirty="0">
                <a:latin typeface="楷体_GB2312" pitchFamily="49" charset="-122"/>
                <a:ea typeface="楷体_GB2312" pitchFamily="49" charset="-122"/>
              </a:rPr>
              <a:t>东经</a:t>
            </a:r>
            <a:r>
              <a:rPr lang="en-US" altLang="zh-CN" sz="2400" b="1">
                <a:latin typeface="楷体_GB2312" pitchFamily="49" charset="-122"/>
                <a:ea typeface="楷体_GB2312" pitchFamily="49" charset="-122"/>
              </a:rPr>
              <a:t>103.0</a:t>
            </a:r>
            <a:r>
              <a:rPr lang="zh-CN" altLang="en-US" sz="2400" b="1" dirty="0">
                <a:latin typeface="楷体_GB2312" pitchFamily="49" charset="-122"/>
                <a:ea typeface="楷体_GB2312" pitchFamily="49" charset="-122"/>
              </a:rPr>
              <a:t>）发生</a:t>
            </a:r>
            <a:r>
              <a:rPr lang="en-US" altLang="zh-CN" sz="2400" b="1">
                <a:latin typeface="楷体_GB2312" pitchFamily="49" charset="-122"/>
                <a:ea typeface="楷体_GB2312" pitchFamily="49" charset="-122"/>
              </a:rPr>
              <a:t>7.0</a:t>
            </a:r>
            <a:r>
              <a:rPr lang="zh-CN" altLang="en-US" sz="2400" b="1" dirty="0">
                <a:latin typeface="楷体_GB2312" pitchFamily="49" charset="-122"/>
                <a:ea typeface="楷体_GB2312" pitchFamily="49" charset="-122"/>
              </a:rPr>
              <a:t>级</a:t>
            </a:r>
            <a:r>
              <a:rPr lang="zh-CN" altLang="en-US" sz="2400" b="1" i="1" u="sng" dirty="0">
                <a:latin typeface="楷体_GB2312" pitchFamily="49" charset="-122"/>
                <a:ea typeface="楷体_GB2312" pitchFamily="49" charset="-122"/>
              </a:rPr>
              <a:t>地震</a:t>
            </a:r>
            <a:r>
              <a:rPr lang="zh-CN" altLang="en-US" sz="2400" b="1" dirty="0">
                <a:latin typeface="楷体_GB2312" pitchFamily="49" charset="-122"/>
                <a:ea typeface="楷体_GB2312" pitchFamily="49" charset="-122"/>
              </a:rPr>
              <a:t>。 </a:t>
            </a:r>
            <a:endParaRPr lang="zh-CN" altLang="en-US" sz="2400" b="1" dirty="0">
              <a:latin typeface="楷体_GB2312" pitchFamily="49" charset="-122"/>
              <a:ea typeface="楷体_GB2312"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nodeType="clickEffect">
                                  <p:stCondLst>
                                    <p:cond delay="0"/>
                                  </p:stCondLst>
                                  <p:childTnLst>
                                    <p:set>
                                      <p:cBhvr>
                                        <p:cTn id="6" dur="1" fill="hold">
                                          <p:stCondLst>
                                            <p:cond delay="0"/>
                                          </p:stCondLst>
                                        </p:cTn>
                                        <p:tgtEl>
                                          <p:spTgt spid="7170"/>
                                        </p:tgtEl>
                                        <p:attrNameLst>
                                          <p:attrName>style.visibility</p:attrName>
                                        </p:attrNameLst>
                                      </p:cBhvr>
                                      <p:to>
                                        <p:strVal val="visible"/>
                                      </p:to>
                                    </p:set>
                                    <p:animEffect transition="in" filter="fade">
                                      <p:cBhvr>
                                        <p:cTn id="7" dur="2000"/>
                                        <p:tgtEl>
                                          <p:spTgt spid="7170"/>
                                        </p:tgtEl>
                                      </p:cBhvr>
                                    </p:animEffect>
                                    <p:anim calcmode="lin" valueType="num">
                                      <p:cBhvr>
                                        <p:cTn id="8" dur="2000" fill="hold"/>
                                        <p:tgtEl>
                                          <p:spTgt spid="7170"/>
                                        </p:tgtEl>
                                        <p:attrNameLst>
                                          <p:attrName>style.rotation</p:attrName>
                                        </p:attrNameLst>
                                      </p:cBhvr>
                                      <p:tavLst>
                                        <p:tav tm="0">
                                          <p:val>
                                            <p:fltVal val="720.000000"/>
                                          </p:val>
                                        </p:tav>
                                        <p:tav tm="100000">
                                          <p:val>
                                            <p:fltVal val="0.000000"/>
                                          </p:val>
                                        </p:tav>
                                      </p:tavLst>
                                    </p:anim>
                                    <p:anim calcmode="lin" valueType="num">
                                      <p:cBhvr>
                                        <p:cTn id="9" dur="2000" fill="hold"/>
                                        <p:tgtEl>
                                          <p:spTgt spid="7170"/>
                                        </p:tgtEl>
                                        <p:attrNameLst>
                                          <p:attrName>ppt_h</p:attrName>
                                        </p:attrNameLst>
                                      </p:cBhvr>
                                      <p:tavLst>
                                        <p:tav tm="0">
                                          <p:val>
                                            <p:fltVal val="0.000000"/>
                                          </p:val>
                                        </p:tav>
                                        <p:tav tm="100000">
                                          <p:val>
                                            <p:strVal val="#ppt_h"/>
                                          </p:val>
                                        </p:tav>
                                      </p:tavLst>
                                    </p:anim>
                                    <p:anim calcmode="lin" valueType="num">
                                      <p:cBhvr>
                                        <p:cTn id="10" dur="2000" fill="hold"/>
                                        <p:tgtEl>
                                          <p:spTgt spid="7170"/>
                                        </p:tgtEl>
                                        <p:attrNameLst>
                                          <p:attrName>ppt_w</p:attrName>
                                        </p:attrNameLst>
                                      </p:cBhvr>
                                      <p:tavLst>
                                        <p:tav tm="0">
                                          <p:val>
                                            <p:fltVal val="0.000000"/>
                                          </p:val>
                                        </p:tav>
                                        <p:tav tm="100000">
                                          <p:val>
                                            <p:strVal val="#ppt_w"/>
                                          </p:val>
                                        </p:tav>
                                      </p:tavLst>
                                    </p:anim>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7171"/>
                                        </p:tgtEl>
                                        <p:attrNameLst>
                                          <p:attrName>style.visibility</p:attrName>
                                        </p:attrNameLst>
                                      </p:cBhvr>
                                      <p:to>
                                        <p:strVal val="visible"/>
                                      </p:to>
                                    </p:set>
                                    <p:animEffect transition="in" filter="dissolve">
                                      <p:cBhvr>
                                        <p:cTn id="15" dur="500"/>
                                        <p:tgtEl>
                                          <p:spTgt spid="7171"/>
                                        </p:tgtEl>
                                      </p:cBhvr>
                                    </p:animEffect>
                                  </p:childTnLst>
                                </p:cTn>
                              </p:par>
                            </p:childTnLst>
                          </p:cTn>
                        </p:par>
                      </p:childTnLst>
                    </p:cTn>
                  </p:par>
                  <p:par>
                    <p:cTn id="16" fill="hold">
                      <p:stCondLst>
                        <p:cond delay="indefinite"/>
                      </p:stCondLst>
                      <p:childTnLst>
                        <p:par>
                          <p:cTn id="17" fill="hold">
                            <p:stCondLst>
                              <p:cond delay="0"/>
                            </p:stCondLst>
                            <p:childTnLst>
                              <p:par>
                                <p:cTn id="18" presetID="8" presetClass="entr" presetSubtype="16" fill="hold" nodeType="clickEffect">
                                  <p:stCondLst>
                                    <p:cond delay="0"/>
                                  </p:stCondLst>
                                  <p:childTnLst>
                                    <p:set>
                                      <p:cBhvr>
                                        <p:cTn id="19" dur="1" fill="hold">
                                          <p:stCondLst>
                                            <p:cond delay="0"/>
                                          </p:stCondLst>
                                        </p:cTn>
                                        <p:tgtEl>
                                          <p:spTgt spid="7172"/>
                                        </p:tgtEl>
                                        <p:attrNameLst>
                                          <p:attrName>style.visibility</p:attrName>
                                        </p:attrNameLst>
                                      </p:cBhvr>
                                      <p:to>
                                        <p:strVal val="visible"/>
                                      </p:to>
                                    </p:set>
                                    <p:animEffect transition="in" filter="diamond(in)">
                                      <p:cBhvr>
                                        <p:cTn id="20" dur="2000"/>
                                        <p:tgtEl>
                                          <p:spTgt spid="71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9218" name="Picture 4" descr="u=3200718004,4204573243&amp;fm=90&amp;gp=0"/>
          <p:cNvPicPr>
            <a:picLocks noChangeAspect="1"/>
          </p:cNvPicPr>
          <p:nvPr/>
        </p:nvPicPr>
        <p:blipFill>
          <a:blip r:embed="rId1"/>
          <a:stretch>
            <a:fillRect/>
          </a:stretch>
        </p:blipFill>
        <p:spPr>
          <a:xfrm>
            <a:off x="4787900" y="552450"/>
            <a:ext cx="3887788" cy="2589213"/>
          </a:xfrm>
          <a:prstGeom prst="rect">
            <a:avLst/>
          </a:prstGeom>
          <a:noFill/>
          <a:ln w="9525">
            <a:noFill/>
          </a:ln>
        </p:spPr>
      </p:pic>
      <p:pic>
        <p:nvPicPr>
          <p:cNvPr id="9219" name="Picture 5" descr="u=3650603299,3237944526&amp;fm=23&amp;gp=0"/>
          <p:cNvPicPr>
            <a:picLocks noChangeAspect="1"/>
          </p:cNvPicPr>
          <p:nvPr/>
        </p:nvPicPr>
        <p:blipFill>
          <a:blip r:embed="rId2"/>
          <a:stretch>
            <a:fillRect/>
          </a:stretch>
        </p:blipFill>
        <p:spPr>
          <a:xfrm>
            <a:off x="323850" y="549275"/>
            <a:ext cx="4032250" cy="2663825"/>
          </a:xfrm>
          <a:prstGeom prst="rect">
            <a:avLst/>
          </a:prstGeom>
          <a:noFill/>
          <a:ln w="9525">
            <a:noFill/>
          </a:ln>
        </p:spPr>
      </p:pic>
      <p:pic>
        <p:nvPicPr>
          <p:cNvPr id="9220" name="Picture 11" descr="u=1341061878,3643325355&amp;fm=23&amp;gp=0"/>
          <p:cNvPicPr>
            <a:picLocks noChangeAspect="1"/>
          </p:cNvPicPr>
          <p:nvPr/>
        </p:nvPicPr>
        <p:blipFill>
          <a:blip r:embed="rId3"/>
          <a:stretch>
            <a:fillRect/>
          </a:stretch>
        </p:blipFill>
        <p:spPr>
          <a:xfrm>
            <a:off x="323850" y="3668395"/>
            <a:ext cx="4130675" cy="2753995"/>
          </a:xfrm>
          <a:prstGeom prst="rect">
            <a:avLst/>
          </a:prstGeom>
          <a:noFill/>
          <a:ln w="9525">
            <a:noFill/>
          </a:ln>
        </p:spPr>
      </p:pic>
      <p:pic>
        <p:nvPicPr>
          <p:cNvPr id="2" name="图片 1" descr="u=3529682154,1903040247&amp;fm=27&amp;gp=0"/>
          <p:cNvPicPr>
            <a:picLocks noChangeAspect="1"/>
          </p:cNvPicPr>
          <p:nvPr/>
        </p:nvPicPr>
        <p:blipFill>
          <a:blip r:embed="rId4"/>
          <a:stretch>
            <a:fillRect/>
          </a:stretch>
        </p:blipFill>
        <p:spPr>
          <a:xfrm>
            <a:off x="4709795" y="3667760"/>
            <a:ext cx="4227830" cy="272796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9219"/>
                                        </p:tgtEl>
                                        <p:attrNameLst>
                                          <p:attrName>style.visibility</p:attrName>
                                        </p:attrNameLst>
                                      </p:cBhvr>
                                      <p:to>
                                        <p:strVal val="visible"/>
                                      </p:to>
                                    </p:set>
                                    <p:animEffect transition="in" filter="dissolve">
                                      <p:cBhvr>
                                        <p:cTn id="7" dur="500"/>
                                        <p:tgtEl>
                                          <p:spTgt spid="9219"/>
                                        </p:tgtEl>
                                      </p:cBhvr>
                                    </p:animEffect>
                                  </p:childTnLst>
                                </p:cTn>
                              </p:par>
                            </p:childTnLst>
                          </p:cTn>
                        </p:par>
                      </p:childTnLst>
                    </p:cTn>
                  </p:par>
                  <p:par>
                    <p:cTn id="8" fill="hold">
                      <p:stCondLst>
                        <p:cond delay="indefinite"/>
                      </p:stCondLst>
                      <p:childTnLst>
                        <p:par>
                          <p:cTn id="9" fill="hold">
                            <p:stCondLst>
                              <p:cond delay="0"/>
                            </p:stCondLst>
                            <p:childTnLst>
                              <p:par>
                                <p:cTn id="10" presetID="20" presetClass="entr" presetSubtype="0" fill="hold" nodeType="clickEffect">
                                  <p:stCondLst>
                                    <p:cond delay="0"/>
                                  </p:stCondLst>
                                  <p:childTnLst>
                                    <p:set>
                                      <p:cBhvr>
                                        <p:cTn id="11" dur="1" fill="hold">
                                          <p:stCondLst>
                                            <p:cond delay="0"/>
                                          </p:stCondLst>
                                        </p:cTn>
                                        <p:tgtEl>
                                          <p:spTgt spid="9218"/>
                                        </p:tgtEl>
                                        <p:attrNameLst>
                                          <p:attrName>style.visibility</p:attrName>
                                        </p:attrNameLst>
                                      </p:cBhvr>
                                      <p:to>
                                        <p:strVal val="visible"/>
                                      </p:to>
                                    </p:set>
                                    <p:animEffect transition="in" filter="wedge">
                                      <p:cBhvr>
                                        <p:cTn id="12" dur="2000"/>
                                        <p:tgtEl>
                                          <p:spTgt spid="9218"/>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9220"/>
                                        </p:tgtEl>
                                        <p:attrNameLst>
                                          <p:attrName>style.visibility</p:attrName>
                                        </p:attrNameLst>
                                      </p:cBhvr>
                                      <p:to>
                                        <p:strVal val="visible"/>
                                      </p:to>
                                    </p:set>
                                    <p:animEffect transition="in" filter="blinds(horizontal)">
                                      <p:cBhvr>
                                        <p:cTn id="17" dur="500"/>
                                        <p:tgtEl>
                                          <p:spTgt spid="9220"/>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1000"/>
                                        <p:tgtEl>
                                          <p:spTgt spid="2"/>
                                        </p:tgtEl>
                                      </p:cBhvr>
                                    </p:animEffect>
                                    <p:anim calcmode="lin" valueType="num">
                                      <p:cBhvr>
                                        <p:cTn id="23" dur="1000" fill="hold"/>
                                        <p:tgtEl>
                                          <p:spTgt spid="2"/>
                                        </p:tgtEl>
                                        <p:attrNameLst>
                                          <p:attrName>ppt_x</p:attrName>
                                        </p:attrNameLst>
                                      </p:cBhvr>
                                      <p:tavLst>
                                        <p:tav tm="0">
                                          <p:val>
                                            <p:strVal val="#ppt_x"/>
                                          </p:val>
                                        </p:tav>
                                        <p:tav tm="100000">
                                          <p:val>
                                            <p:strVal val="#ppt_x"/>
                                          </p:val>
                                        </p:tav>
                                      </p:tavLst>
                                    </p:anim>
                                    <p:anim calcmode="lin" valueType="num">
                                      <p:cBhvr>
                                        <p:cTn id="2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9217" name="Picture 4" descr="bg3"/>
          <p:cNvPicPr>
            <a:picLocks noChangeAspect="1"/>
          </p:cNvPicPr>
          <p:nvPr/>
        </p:nvPicPr>
        <p:blipFill>
          <a:blip r:embed="rId1"/>
          <a:stretch>
            <a:fillRect/>
          </a:stretch>
        </p:blipFill>
        <p:spPr>
          <a:xfrm>
            <a:off x="-36512" y="0"/>
            <a:ext cx="9180512" cy="6884988"/>
          </a:xfrm>
          <a:prstGeom prst="rect">
            <a:avLst/>
          </a:prstGeom>
          <a:noFill/>
          <a:ln w="9525">
            <a:noFill/>
          </a:ln>
        </p:spPr>
      </p:pic>
      <p:pic>
        <p:nvPicPr>
          <p:cNvPr id="15365" name="Picture 5" descr="地震1-1"/>
          <p:cNvPicPr>
            <a:picLocks noChangeAspect="1"/>
          </p:cNvPicPr>
          <p:nvPr/>
        </p:nvPicPr>
        <p:blipFill>
          <a:blip r:embed="rId2"/>
          <a:stretch>
            <a:fillRect/>
          </a:stretch>
        </p:blipFill>
        <p:spPr>
          <a:xfrm>
            <a:off x="0" y="2852738"/>
            <a:ext cx="4211638" cy="4005262"/>
          </a:xfrm>
          <a:prstGeom prst="rect">
            <a:avLst/>
          </a:prstGeom>
          <a:noFill/>
          <a:ln w="9525">
            <a:noFill/>
          </a:ln>
        </p:spPr>
      </p:pic>
      <p:pic>
        <p:nvPicPr>
          <p:cNvPr id="9219" name="Picture 6" descr="xw"/>
          <p:cNvPicPr>
            <a:picLocks noChangeAspect="1"/>
          </p:cNvPicPr>
          <p:nvPr/>
        </p:nvPicPr>
        <p:blipFill>
          <a:blip r:embed="rId3"/>
          <a:stretch>
            <a:fillRect/>
          </a:stretch>
        </p:blipFill>
        <p:spPr>
          <a:xfrm>
            <a:off x="323850" y="260350"/>
            <a:ext cx="1727200" cy="550863"/>
          </a:xfrm>
          <a:prstGeom prst="rect">
            <a:avLst/>
          </a:prstGeom>
          <a:noFill/>
          <a:ln w="9525">
            <a:noFill/>
          </a:ln>
        </p:spPr>
      </p:pic>
      <p:sp>
        <p:nvSpPr>
          <p:cNvPr id="9220" name="Text Box 7"/>
          <p:cNvSpPr txBox="1"/>
          <p:nvPr/>
        </p:nvSpPr>
        <p:spPr>
          <a:xfrm>
            <a:off x="4225925" y="3022600"/>
            <a:ext cx="458788" cy="92075"/>
          </a:xfrm>
          <a:prstGeom prst="rect">
            <a:avLst/>
          </a:prstGeom>
          <a:noFill/>
          <a:ln w="9525">
            <a:noFill/>
          </a:ln>
        </p:spPr>
        <p:txBody>
          <a:bodyPr vert="eaVert" wrap="none" anchor="t">
            <a:spAutoFit/>
          </a:bodyPr>
          <a:p>
            <a:endParaRPr lang="zh-CN" altLang="zh-CN" dirty="0">
              <a:latin typeface="Arial" panose="020B0604020202020204" pitchFamily="34" charset="0"/>
              <a:ea typeface="宋体" panose="02010600030101010101" pitchFamily="2" charset="-122"/>
            </a:endParaRPr>
          </a:p>
        </p:txBody>
      </p:sp>
      <p:sp>
        <p:nvSpPr>
          <p:cNvPr id="9221" name="Text Box 10"/>
          <p:cNvSpPr txBox="1"/>
          <p:nvPr/>
        </p:nvSpPr>
        <p:spPr>
          <a:xfrm>
            <a:off x="2268538" y="188913"/>
            <a:ext cx="1809750" cy="579437"/>
          </a:xfrm>
          <a:prstGeom prst="rect">
            <a:avLst/>
          </a:prstGeom>
          <a:noFill/>
          <a:ln w="9525">
            <a:noFill/>
          </a:ln>
        </p:spPr>
        <p:txBody>
          <a:bodyPr wrap="none" anchor="t">
            <a:spAutoFit/>
          </a:bodyPr>
          <a:p>
            <a:r>
              <a:rPr lang="zh-CN" altLang="en-US" sz="3200" b="1" dirty="0">
                <a:solidFill>
                  <a:srgbClr val="FFFF66"/>
                </a:solidFill>
                <a:latin typeface="Arial" panose="020B0604020202020204" pitchFamily="34" charset="0"/>
                <a:ea typeface="华文彩云" charset="-122"/>
              </a:rPr>
              <a:t>逃生知识</a:t>
            </a:r>
            <a:endParaRPr lang="zh-CN" altLang="en-US" sz="3200" b="1" dirty="0">
              <a:solidFill>
                <a:srgbClr val="FFFF66"/>
              </a:solidFill>
              <a:latin typeface="Arial" panose="020B0604020202020204" pitchFamily="34" charset="0"/>
              <a:ea typeface="华文彩云" charset="-122"/>
            </a:endParaRPr>
          </a:p>
        </p:txBody>
      </p:sp>
      <p:sp>
        <p:nvSpPr>
          <p:cNvPr id="10247" name="Text Box 11"/>
          <p:cNvSpPr txBox="1"/>
          <p:nvPr/>
        </p:nvSpPr>
        <p:spPr>
          <a:xfrm>
            <a:off x="4140200" y="5546725"/>
            <a:ext cx="5003800" cy="1311275"/>
          </a:xfrm>
          <a:prstGeom prst="rect">
            <a:avLst/>
          </a:prstGeom>
          <a:noFill/>
          <a:ln w="9525">
            <a:noFill/>
          </a:ln>
        </p:spPr>
        <p:txBody>
          <a:bodyPr anchor="t">
            <a:spAutoFit/>
          </a:bodyPr>
          <a:p>
            <a:r>
              <a:rPr lang="en-US" altLang="zh-CN" b="1">
                <a:solidFill>
                  <a:schemeClr val="bg1"/>
                </a:solidFill>
                <a:latin typeface="Arial" panose="020B0604020202020204" pitchFamily="34" charset="0"/>
                <a:ea typeface="宋体" panose="02010600030101010101" pitchFamily="2" charset="-122"/>
              </a:rPr>
              <a:t>       </a:t>
            </a:r>
            <a:r>
              <a:rPr lang="zh-CN" altLang="en-US" sz="2000" b="1" dirty="0">
                <a:solidFill>
                  <a:srgbClr val="FF0066"/>
                </a:solidFill>
                <a:latin typeface="Arial" panose="020B0604020202020204" pitchFamily="34" charset="0"/>
                <a:ea typeface="黑体" panose="02010609060101010101" pitchFamily="2" charset="-122"/>
              </a:rPr>
              <a:t>在楼房中：迅速远离外墙及其门窗，可选择厨房、浴室、厕所、楼梯间等开间小而不易塌落的空间避震，千万不要外逃或从楼上跳下，也不能使用电梯。</a:t>
            </a:r>
            <a:endParaRPr lang="zh-CN" altLang="en-US" sz="2000" b="1" dirty="0">
              <a:solidFill>
                <a:srgbClr val="FF0066"/>
              </a:solidFill>
              <a:latin typeface="Arial" panose="020B0604020202020204" pitchFamily="34" charset="0"/>
              <a:ea typeface="黑体" panose="02010609060101010101" pitchFamily="2" charset="-122"/>
            </a:endParaRPr>
          </a:p>
        </p:txBody>
      </p:sp>
      <p:pic>
        <p:nvPicPr>
          <p:cNvPr id="15372" name="Picture 12" descr="地震1-2"/>
          <p:cNvPicPr>
            <a:picLocks noChangeAspect="1"/>
          </p:cNvPicPr>
          <p:nvPr/>
        </p:nvPicPr>
        <p:blipFill>
          <a:blip r:embed="rId4"/>
          <a:stretch>
            <a:fillRect/>
          </a:stretch>
        </p:blipFill>
        <p:spPr>
          <a:xfrm>
            <a:off x="4211638" y="0"/>
            <a:ext cx="4932362" cy="3716338"/>
          </a:xfrm>
          <a:prstGeom prst="rect">
            <a:avLst/>
          </a:prstGeom>
          <a:noFill/>
          <a:ln w="9525">
            <a:noFill/>
          </a:ln>
        </p:spPr>
      </p:pic>
      <p:sp>
        <p:nvSpPr>
          <p:cNvPr id="10249" name="Text Box 13"/>
          <p:cNvSpPr txBox="1"/>
          <p:nvPr/>
        </p:nvSpPr>
        <p:spPr>
          <a:xfrm>
            <a:off x="4391025" y="3716338"/>
            <a:ext cx="4752975" cy="1616075"/>
          </a:xfrm>
          <a:prstGeom prst="rect">
            <a:avLst/>
          </a:prstGeom>
          <a:noFill/>
          <a:ln w="9525">
            <a:noFill/>
          </a:ln>
        </p:spPr>
        <p:txBody>
          <a:bodyPr anchor="t">
            <a:spAutoFit/>
          </a:bodyPr>
          <a:p>
            <a:r>
              <a:rPr lang="en-US" altLang="zh-CN" b="1">
                <a:solidFill>
                  <a:schemeClr val="bg1"/>
                </a:solidFill>
                <a:latin typeface="Arial" panose="020B0604020202020204" pitchFamily="34" charset="0"/>
                <a:ea typeface="宋体" panose="02010600030101010101" pitchFamily="2" charset="-122"/>
              </a:rPr>
              <a:t>      </a:t>
            </a:r>
            <a:r>
              <a:rPr lang="en-US" altLang="zh-CN" b="1">
                <a:solidFill>
                  <a:srgbClr val="00FF00"/>
                </a:solidFill>
                <a:latin typeface="黑体" panose="02010609060101010101" pitchFamily="2" charset="-122"/>
                <a:ea typeface="黑体" panose="02010609060101010101" pitchFamily="2" charset="-122"/>
              </a:rPr>
              <a:t> </a:t>
            </a:r>
            <a:r>
              <a:rPr lang="zh-CN" altLang="en-US" sz="2000" b="1" dirty="0">
                <a:solidFill>
                  <a:srgbClr val="00FF00"/>
                </a:solidFill>
                <a:latin typeface="Arial" panose="020B0604020202020204" pitchFamily="34" charset="0"/>
                <a:ea typeface="黑体" panose="02010609060101010101" pitchFamily="2" charset="-122"/>
              </a:rPr>
              <a:t>在户外：要避开高大建筑物，要远离高压线及石化、化学、煤气等有毒的工厂或设施。在过桥时应紧紧抓住桥栏杆，待主震发生后即向桥头移动，正在行驶的车辆应紧急刹车。</a:t>
            </a:r>
            <a:endParaRPr lang="zh-CN" altLang="en-US" sz="2000" b="1" dirty="0">
              <a:solidFill>
                <a:srgbClr val="00FF00"/>
              </a:solidFill>
              <a:latin typeface="Arial" panose="020B0604020202020204" pitchFamily="34" charset="0"/>
              <a:ea typeface="黑体" panose="0201060906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5372"/>
                                        </p:tgtEl>
                                        <p:attrNameLst>
                                          <p:attrName>style.visibility</p:attrName>
                                        </p:attrNameLst>
                                      </p:cBhvr>
                                      <p:to>
                                        <p:strVal val="visible"/>
                                      </p:to>
                                    </p:set>
                                    <p:animEffect transition="in" filter="blinds(horizontal)">
                                      <p:cBhvr>
                                        <p:cTn id="7" dur="500"/>
                                        <p:tgtEl>
                                          <p:spTgt spid="1537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0249">
                                            <p:txEl>
                                              <p:charRg st="0" end="85"/>
                                            </p:txEl>
                                          </p:spTgt>
                                        </p:tgtEl>
                                        <p:attrNameLst>
                                          <p:attrName>style.visibility</p:attrName>
                                        </p:attrNameLst>
                                      </p:cBhvr>
                                      <p:to>
                                        <p:strVal val="visible"/>
                                      </p:to>
                                    </p:set>
                                    <p:animEffect transition="in" filter="dissolve">
                                      <p:cBhvr>
                                        <p:cTn id="12" dur="500"/>
                                        <p:tgtEl>
                                          <p:spTgt spid="10249">
                                            <p:txEl>
                                              <p:charRg st="0" end="8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3" presetClass="entr" presetSubtype="16" fill="hold" nodeType="clickEffect">
                                  <p:stCondLst>
                                    <p:cond delay="0"/>
                                  </p:stCondLst>
                                  <p:childTnLst>
                                    <p:set>
                                      <p:cBhvr>
                                        <p:cTn id="16" dur="1" fill="hold">
                                          <p:stCondLst>
                                            <p:cond delay="0"/>
                                          </p:stCondLst>
                                        </p:cTn>
                                        <p:tgtEl>
                                          <p:spTgt spid="15365"/>
                                        </p:tgtEl>
                                        <p:attrNameLst>
                                          <p:attrName>style.visibility</p:attrName>
                                        </p:attrNameLst>
                                      </p:cBhvr>
                                      <p:to>
                                        <p:strVal val="visible"/>
                                      </p:to>
                                    </p:set>
                                    <p:animEffect transition="in" filter="plus(in)">
                                      <p:cBhvr>
                                        <p:cTn id="17" dur="2000"/>
                                        <p:tgtEl>
                                          <p:spTgt spid="15365"/>
                                        </p:tgtEl>
                                      </p:cBhvr>
                                    </p:animEffect>
                                  </p:childTnLst>
                                </p:cTn>
                              </p:par>
                            </p:childTnLst>
                          </p:cTn>
                        </p:par>
                      </p:childTnLst>
                    </p:cTn>
                  </p:par>
                  <p:par>
                    <p:cTn id="18" fill="hold">
                      <p:stCondLst>
                        <p:cond delay="indefinite"/>
                      </p:stCondLst>
                      <p:childTnLst>
                        <p:par>
                          <p:cTn id="19" fill="hold">
                            <p:stCondLst>
                              <p:cond delay="0"/>
                            </p:stCondLst>
                            <p:childTnLst>
                              <p:par>
                                <p:cTn id="20" presetID="27" presetClass="entr" presetSubtype="0" fill="hold" grpId="0" nodeType="clickEffect">
                                  <p:stCondLst>
                                    <p:cond delay="0"/>
                                  </p:stCondLst>
                                  <p:iterate type="lt">
                                    <p:tmPct val="50000"/>
                                  </p:iterate>
                                  <p:childTnLst>
                                    <p:set>
                                      <p:cBhvr>
                                        <p:cTn id="21" dur="1" fill="hold">
                                          <p:stCondLst>
                                            <p:cond delay="0"/>
                                          </p:stCondLst>
                                        </p:cTn>
                                        <p:tgtEl>
                                          <p:spTgt spid="10247"/>
                                        </p:tgtEl>
                                        <p:attrNameLst>
                                          <p:attrName>style.visibility</p:attrName>
                                        </p:attrNameLst>
                                      </p:cBhvr>
                                      <p:to>
                                        <p:strVal val="visible"/>
                                      </p:to>
                                    </p:set>
                                    <p:anim calcmode="discrete" valueType="clr">
                                      <p:cBhvr override="childStyle">
                                        <p:cTn id="22" dur="80"/>
                                        <p:tgtEl>
                                          <p:spTgt spid="10247"/>
                                        </p:tgtEl>
                                        <p:attrNameLst>
                                          <p:attrName>style.color</p:attrName>
                                        </p:attrNameLst>
                                      </p:cBhvr>
                                      <p:tavLst>
                                        <p:tav tm="0">
                                          <p:val>
                                            <p:clrVal>
                                              <a:schemeClr val="accent2"/>
                                            </p:clrVal>
                                          </p:val>
                                        </p:tav>
                                        <p:tav tm="50000">
                                          <p:val>
                                            <p:clrVal>
                                              <a:schemeClr val="hlink"/>
                                            </p:clrVal>
                                          </p:val>
                                        </p:tav>
                                      </p:tavLst>
                                    </p:anim>
                                    <p:anim calcmode="discrete" valueType="clr">
                                      <p:cBhvr>
                                        <p:cTn id="23" dur="80"/>
                                        <p:tgtEl>
                                          <p:spTgt spid="10247"/>
                                        </p:tgtEl>
                                        <p:attrNameLst>
                                          <p:attrName>fillcolor</p:attrName>
                                        </p:attrNameLst>
                                      </p:cBhvr>
                                      <p:tavLst>
                                        <p:tav tm="0">
                                          <p:val>
                                            <p:clrVal>
                                              <a:schemeClr val="accent2"/>
                                            </p:clrVal>
                                          </p:val>
                                        </p:tav>
                                        <p:tav tm="50000">
                                          <p:val>
                                            <p:clrVal>
                                              <a:schemeClr val="hlink"/>
                                            </p:clrVal>
                                          </p:val>
                                        </p:tav>
                                      </p:tavLst>
                                    </p:anim>
                                    <p:set>
                                      <p:cBhvr>
                                        <p:cTn id="24" dur="80"/>
                                        <p:tgtEl>
                                          <p:spTgt spid="10247"/>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0241" name="Picture 4" descr="bg3"/>
          <p:cNvPicPr>
            <a:picLocks noChangeAspect="1"/>
          </p:cNvPicPr>
          <p:nvPr/>
        </p:nvPicPr>
        <p:blipFill>
          <a:blip r:embed="rId1"/>
          <a:stretch>
            <a:fillRect/>
          </a:stretch>
        </p:blipFill>
        <p:spPr>
          <a:xfrm>
            <a:off x="0" y="0"/>
            <a:ext cx="9180513" cy="6884988"/>
          </a:xfrm>
          <a:prstGeom prst="rect">
            <a:avLst/>
          </a:prstGeom>
          <a:noFill/>
          <a:ln w="9525">
            <a:noFill/>
          </a:ln>
        </p:spPr>
      </p:pic>
      <p:pic>
        <p:nvPicPr>
          <p:cNvPr id="10242" name="Picture 5" descr="xw"/>
          <p:cNvPicPr>
            <a:picLocks noChangeAspect="1"/>
          </p:cNvPicPr>
          <p:nvPr/>
        </p:nvPicPr>
        <p:blipFill>
          <a:blip r:embed="rId2"/>
          <a:stretch>
            <a:fillRect/>
          </a:stretch>
        </p:blipFill>
        <p:spPr>
          <a:xfrm>
            <a:off x="323850" y="260350"/>
            <a:ext cx="1727200" cy="550863"/>
          </a:xfrm>
          <a:prstGeom prst="rect">
            <a:avLst/>
          </a:prstGeom>
          <a:noFill/>
          <a:ln w="9525">
            <a:noFill/>
          </a:ln>
        </p:spPr>
      </p:pic>
      <p:sp>
        <p:nvSpPr>
          <p:cNvPr id="10243" name="Text Box 6"/>
          <p:cNvSpPr txBox="1"/>
          <p:nvPr/>
        </p:nvSpPr>
        <p:spPr>
          <a:xfrm>
            <a:off x="2268538" y="188913"/>
            <a:ext cx="1809750" cy="579437"/>
          </a:xfrm>
          <a:prstGeom prst="rect">
            <a:avLst/>
          </a:prstGeom>
          <a:noFill/>
          <a:ln w="9525">
            <a:noFill/>
          </a:ln>
        </p:spPr>
        <p:txBody>
          <a:bodyPr wrap="none" anchor="t">
            <a:spAutoFit/>
          </a:bodyPr>
          <a:p>
            <a:r>
              <a:rPr lang="zh-CN" altLang="en-US" sz="3200" b="1" dirty="0">
                <a:solidFill>
                  <a:srgbClr val="FFFF66"/>
                </a:solidFill>
                <a:latin typeface="Arial" panose="020B0604020202020204" pitchFamily="34" charset="0"/>
                <a:ea typeface="华文彩云" charset="-122"/>
              </a:rPr>
              <a:t>逃生知识</a:t>
            </a:r>
            <a:endParaRPr lang="zh-CN" altLang="en-US" sz="3200" b="1" dirty="0">
              <a:solidFill>
                <a:srgbClr val="FFFF66"/>
              </a:solidFill>
              <a:latin typeface="Arial" panose="020B0604020202020204" pitchFamily="34" charset="0"/>
              <a:ea typeface="华文彩云" charset="-122"/>
            </a:endParaRPr>
          </a:p>
        </p:txBody>
      </p:sp>
      <p:pic>
        <p:nvPicPr>
          <p:cNvPr id="17415" name="Picture 7" descr="地震1-4"/>
          <p:cNvPicPr>
            <a:picLocks noChangeAspect="1"/>
          </p:cNvPicPr>
          <p:nvPr/>
        </p:nvPicPr>
        <p:blipFill>
          <a:blip r:embed="rId3"/>
          <a:stretch>
            <a:fillRect/>
          </a:stretch>
        </p:blipFill>
        <p:spPr>
          <a:xfrm>
            <a:off x="4500563" y="0"/>
            <a:ext cx="4643437" cy="6858000"/>
          </a:xfrm>
          <a:prstGeom prst="rect">
            <a:avLst/>
          </a:prstGeom>
          <a:noFill/>
          <a:ln w="9525">
            <a:noFill/>
          </a:ln>
        </p:spPr>
      </p:pic>
      <p:sp>
        <p:nvSpPr>
          <p:cNvPr id="11270" name="Rectangle 8"/>
          <p:cNvSpPr/>
          <p:nvPr/>
        </p:nvSpPr>
        <p:spPr>
          <a:xfrm>
            <a:off x="250825" y="4365625"/>
            <a:ext cx="4321175" cy="2282825"/>
          </a:xfrm>
          <a:prstGeom prst="rect">
            <a:avLst/>
          </a:prstGeom>
          <a:noFill/>
          <a:ln w="9525">
            <a:noFill/>
          </a:ln>
        </p:spPr>
        <p:txBody>
          <a:bodyPr anchor="t">
            <a:spAutoFit/>
          </a:bodyPr>
          <a:p>
            <a:r>
              <a:rPr lang="en-US" altLang="zh-CN" sz="2000" b="1">
                <a:solidFill>
                  <a:schemeClr val="bg1"/>
                </a:solidFill>
                <a:latin typeface="Arial" panose="020B0604020202020204" pitchFamily="34" charset="0"/>
                <a:ea typeface="黑体" panose="02010609060101010101" pitchFamily="2" charset="-122"/>
              </a:rPr>
              <a:t>      </a:t>
            </a:r>
            <a:r>
              <a:rPr lang="en-US" altLang="zh-CN" sz="2000" b="1">
                <a:solidFill>
                  <a:srgbClr val="00FF00"/>
                </a:solidFill>
                <a:latin typeface="黑体" panose="02010609060101010101" pitchFamily="2" charset="-122"/>
                <a:ea typeface="黑体" panose="02010609060101010101" pitchFamily="2" charset="-122"/>
              </a:rPr>
              <a:t> </a:t>
            </a:r>
            <a:r>
              <a:rPr lang="zh-CN" altLang="en-US" sz="2400" b="1" dirty="0">
                <a:solidFill>
                  <a:srgbClr val="00FF00"/>
                </a:solidFill>
                <a:latin typeface="Arial" panose="020B0604020202020204" pitchFamily="34" charset="0"/>
                <a:ea typeface="黑体" panose="02010609060101010101" pitchFamily="2" charset="-122"/>
              </a:rPr>
              <a:t>在公共场所：如车站、剧院、教室、商店、候车室、地铁等场所的人员、切忌乱逃，要保持冷静，就地择物（排椅、柜架等物）躲避，伏而待定，然后听从指挥，有序撤离。</a:t>
            </a:r>
            <a:endParaRPr lang="zh-CN" altLang="en-US" sz="2400" b="1" dirty="0">
              <a:solidFill>
                <a:srgbClr val="00FF00"/>
              </a:solidFill>
              <a:latin typeface="Arial" panose="020B0604020202020204" pitchFamily="34" charset="0"/>
              <a:ea typeface="黑体" panose="0201060906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7415"/>
                                        </p:tgtEl>
                                        <p:attrNameLst>
                                          <p:attrName>style.visibility</p:attrName>
                                        </p:attrNameLst>
                                      </p:cBhvr>
                                      <p:to>
                                        <p:strVal val="visible"/>
                                      </p:to>
                                    </p:set>
                                    <p:anim calcmode="lin" valueType="num">
                                      <p:cBhvr additive="base">
                                        <p:cTn id="7" dur="500" fill="hold"/>
                                        <p:tgtEl>
                                          <p:spTgt spid="17415"/>
                                        </p:tgtEl>
                                        <p:attrNameLst>
                                          <p:attrName>ppt_x</p:attrName>
                                        </p:attrNameLst>
                                      </p:cBhvr>
                                      <p:tavLst>
                                        <p:tav tm="0">
                                          <p:val>
                                            <p:strVal val="#ppt_x"/>
                                          </p:val>
                                        </p:tav>
                                        <p:tav tm="100000">
                                          <p:val>
                                            <p:strVal val="#ppt_x"/>
                                          </p:val>
                                        </p:tav>
                                      </p:tavLst>
                                    </p:anim>
                                    <p:anim calcmode="lin" valueType="num">
                                      <p:cBhvr additive="base">
                                        <p:cTn id="8" dur="500" fill="hold"/>
                                        <p:tgtEl>
                                          <p:spTgt spid="1741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0" presetClass="entr" presetSubtype="0" fill="hold" grpId="0" nodeType="clickEffect">
                                  <p:stCondLst>
                                    <p:cond delay="0"/>
                                  </p:stCondLst>
                                  <p:childTnLst>
                                    <p:set>
                                      <p:cBhvr>
                                        <p:cTn id="12" dur="1" fill="hold">
                                          <p:stCondLst>
                                            <p:cond delay="0"/>
                                          </p:stCondLst>
                                        </p:cTn>
                                        <p:tgtEl>
                                          <p:spTgt spid="11270"/>
                                        </p:tgtEl>
                                        <p:attrNameLst>
                                          <p:attrName>style.visibility</p:attrName>
                                        </p:attrNameLst>
                                      </p:cBhvr>
                                      <p:to>
                                        <p:strVal val="visible"/>
                                      </p:to>
                                    </p:set>
                                    <p:animEffect transition="in" filter="wedge">
                                      <p:cBhvr>
                                        <p:cTn id="13" dur="2000"/>
                                        <p:tgtEl>
                                          <p:spTgt spid="112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7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1265" name="Picture 4"/>
          <p:cNvPicPr>
            <a:picLocks noChangeAspect="1"/>
          </p:cNvPicPr>
          <p:nvPr/>
        </p:nvPicPr>
        <p:blipFill>
          <a:blip r:embed="rId1"/>
          <a:stretch>
            <a:fillRect/>
          </a:stretch>
        </p:blipFill>
        <p:spPr>
          <a:xfrm>
            <a:off x="0" y="0"/>
            <a:ext cx="9144000" cy="6858000"/>
          </a:xfrm>
          <a:prstGeom prst="rect">
            <a:avLst/>
          </a:prstGeom>
          <a:noFill/>
          <a:ln w="9525">
            <a:noFill/>
          </a:ln>
        </p:spPr>
      </p:pic>
      <p:sp>
        <p:nvSpPr>
          <p:cNvPr id="11266" name="Text Box 5"/>
          <p:cNvSpPr txBox="1"/>
          <p:nvPr/>
        </p:nvSpPr>
        <p:spPr>
          <a:xfrm>
            <a:off x="179388" y="188913"/>
            <a:ext cx="2012950" cy="823912"/>
          </a:xfrm>
          <a:prstGeom prst="rect">
            <a:avLst/>
          </a:prstGeom>
          <a:noFill/>
          <a:ln w="9525">
            <a:noFill/>
          </a:ln>
        </p:spPr>
        <p:txBody>
          <a:bodyPr wrap="none" anchor="t">
            <a:spAutoFit/>
          </a:bodyPr>
          <a:p>
            <a:r>
              <a:rPr lang="zh-CN" altLang="en-US" sz="4800" b="1" dirty="0">
                <a:solidFill>
                  <a:schemeClr val="bg1"/>
                </a:solidFill>
                <a:latin typeface="Arial" panose="020B0604020202020204" pitchFamily="34" charset="0"/>
                <a:ea typeface="华文彩云" charset="-122"/>
              </a:rPr>
              <a:t>消防篇</a:t>
            </a:r>
            <a:endParaRPr lang="zh-CN" altLang="en-US" sz="4800" b="1" dirty="0">
              <a:solidFill>
                <a:schemeClr val="bg1"/>
              </a:solidFill>
              <a:latin typeface="Arial" panose="020B0604020202020204" pitchFamily="34" charset="0"/>
              <a:ea typeface="华文彩云" charset="-122"/>
            </a:endParaRPr>
          </a:p>
        </p:txBody>
      </p:sp>
      <p:sp>
        <p:nvSpPr>
          <p:cNvPr id="11267" name="Text Box 6"/>
          <p:cNvSpPr txBox="1"/>
          <p:nvPr/>
        </p:nvSpPr>
        <p:spPr>
          <a:xfrm>
            <a:off x="468313" y="5373688"/>
            <a:ext cx="2216150" cy="701675"/>
          </a:xfrm>
          <a:prstGeom prst="rect">
            <a:avLst/>
          </a:prstGeom>
          <a:noFill/>
          <a:ln w="9525">
            <a:noFill/>
          </a:ln>
        </p:spPr>
        <p:txBody>
          <a:bodyPr wrap="none" anchor="t">
            <a:spAutoFit/>
          </a:bodyPr>
          <a:p>
            <a:r>
              <a:rPr lang="en-US" altLang="zh-CN" sz="4000" b="1">
                <a:solidFill>
                  <a:schemeClr val="bg1"/>
                </a:solidFill>
                <a:latin typeface="宋体" panose="02010600030101010101" pitchFamily="2" charset="-122"/>
                <a:ea typeface="华文彩云" charset="-122"/>
              </a:rPr>
              <a:t>☆</a:t>
            </a:r>
            <a:r>
              <a:rPr lang="zh-CN" altLang="en-US" sz="4000" b="1" dirty="0">
                <a:solidFill>
                  <a:schemeClr val="bg1"/>
                </a:solidFill>
                <a:latin typeface="Arial" panose="020B0604020202020204" pitchFamily="34" charset="0"/>
                <a:ea typeface="华文彩云" charset="-122"/>
              </a:rPr>
              <a:t>知识篇</a:t>
            </a:r>
            <a:endParaRPr lang="zh-CN" altLang="en-US" sz="4000" b="1" dirty="0">
              <a:solidFill>
                <a:schemeClr val="bg1"/>
              </a:solidFill>
              <a:latin typeface="Arial" panose="020B0604020202020204" pitchFamily="34" charset="0"/>
              <a:ea typeface="华文彩云" charset="-122"/>
            </a:endParaRPr>
          </a:p>
        </p:txBody>
      </p:sp>
      <p:sp>
        <p:nvSpPr>
          <p:cNvPr id="11268" name="Text Box 7"/>
          <p:cNvSpPr txBox="1"/>
          <p:nvPr/>
        </p:nvSpPr>
        <p:spPr>
          <a:xfrm>
            <a:off x="3203575" y="5373688"/>
            <a:ext cx="2216150" cy="701675"/>
          </a:xfrm>
          <a:prstGeom prst="rect">
            <a:avLst/>
          </a:prstGeom>
          <a:noFill/>
          <a:ln w="9525">
            <a:noFill/>
          </a:ln>
        </p:spPr>
        <p:txBody>
          <a:bodyPr wrap="none" anchor="t">
            <a:spAutoFit/>
          </a:bodyPr>
          <a:p>
            <a:r>
              <a:rPr lang="en-US" altLang="zh-CN" sz="4000" b="1">
                <a:solidFill>
                  <a:schemeClr val="bg1"/>
                </a:solidFill>
                <a:latin typeface="宋体" panose="02010600030101010101" pitchFamily="2" charset="-122"/>
                <a:ea typeface="华文彩云" charset="-122"/>
              </a:rPr>
              <a:t>☆</a:t>
            </a:r>
            <a:r>
              <a:rPr lang="zh-CN" altLang="en-US" sz="4000" b="1" dirty="0">
                <a:solidFill>
                  <a:schemeClr val="bg1"/>
                </a:solidFill>
                <a:latin typeface="Arial" panose="020B0604020202020204" pitchFamily="34" charset="0"/>
                <a:ea typeface="华文彩云" charset="-122"/>
              </a:rPr>
              <a:t>防火篇</a:t>
            </a:r>
            <a:endParaRPr lang="zh-CN" altLang="en-US" sz="4000" b="1" dirty="0">
              <a:solidFill>
                <a:schemeClr val="bg1"/>
              </a:solidFill>
              <a:latin typeface="Arial" panose="020B0604020202020204" pitchFamily="34" charset="0"/>
              <a:ea typeface="华文彩云" charset="-122"/>
            </a:endParaRPr>
          </a:p>
        </p:txBody>
      </p:sp>
      <p:sp>
        <p:nvSpPr>
          <p:cNvPr id="11269" name="Text Box 8"/>
          <p:cNvSpPr txBox="1"/>
          <p:nvPr/>
        </p:nvSpPr>
        <p:spPr>
          <a:xfrm>
            <a:off x="5940425" y="5373688"/>
            <a:ext cx="2216150" cy="701675"/>
          </a:xfrm>
          <a:prstGeom prst="rect">
            <a:avLst/>
          </a:prstGeom>
          <a:noFill/>
          <a:ln w="9525">
            <a:noFill/>
          </a:ln>
        </p:spPr>
        <p:txBody>
          <a:bodyPr wrap="none" anchor="t">
            <a:spAutoFit/>
          </a:bodyPr>
          <a:p>
            <a:r>
              <a:rPr lang="en-US" altLang="zh-CN" sz="4000" b="1">
                <a:solidFill>
                  <a:schemeClr val="bg1"/>
                </a:solidFill>
                <a:latin typeface="宋体" panose="02010600030101010101" pitchFamily="2" charset="-122"/>
                <a:ea typeface="华文彩云" charset="-122"/>
              </a:rPr>
              <a:t>☆</a:t>
            </a:r>
            <a:r>
              <a:rPr lang="zh-CN" altLang="en-US" sz="4000" b="1" dirty="0">
                <a:solidFill>
                  <a:schemeClr val="bg1"/>
                </a:solidFill>
                <a:latin typeface="Arial" panose="020B0604020202020204" pitchFamily="34" charset="0"/>
                <a:ea typeface="华文彩云" charset="-122"/>
              </a:rPr>
              <a:t>逃生篇</a:t>
            </a:r>
            <a:endParaRPr lang="zh-CN" altLang="en-US" sz="4000" b="1" dirty="0">
              <a:solidFill>
                <a:schemeClr val="bg1"/>
              </a:solidFill>
              <a:latin typeface="Arial" panose="020B0604020202020204" pitchFamily="34" charset="0"/>
              <a:ea typeface="华文彩云" charset="-122"/>
            </a:endParaRPr>
          </a:p>
        </p:txBody>
      </p:sp>
      <p:sp>
        <p:nvSpPr>
          <p:cNvPr id="11270" name="AutoShape 11" descr="10"/>
          <p:cNvSpPr/>
          <p:nvPr/>
        </p:nvSpPr>
        <p:spPr>
          <a:xfrm>
            <a:off x="395288" y="1700213"/>
            <a:ext cx="1800225" cy="2376487"/>
          </a:xfrm>
          <a:prstGeom prst="wedgeRoundRectCallout">
            <a:avLst>
              <a:gd name="adj1" fmla="val 268958"/>
              <a:gd name="adj2" fmla="val 108051"/>
              <a:gd name="adj3" fmla="val 16667"/>
            </a:avLst>
          </a:prstGeom>
          <a:blipFill rotWithShape="1">
            <a:blip r:embed="rId2"/>
            <a:stretch>
              <a:fillRect/>
            </a:stretch>
          </a:blipFill>
          <a:ln w="9525" cap="flat" cmpd="sng">
            <a:solidFill>
              <a:schemeClr val="bg1"/>
            </a:solidFill>
            <a:prstDash val="solid"/>
            <a:miter/>
            <a:headEnd type="none" w="med" len="med"/>
            <a:tailEnd type="none" w="med" len="med"/>
          </a:ln>
        </p:spPr>
        <p:txBody>
          <a:bodyPr anchor="ctr"/>
          <a:p>
            <a:endParaRPr lang="zh-CN" altLang="zh-CN" dirty="0">
              <a:latin typeface="Arial" panose="020B0604020202020204" pitchFamily="34" charset="0"/>
              <a:ea typeface="宋体" panose="02010600030101010101" pitchFamily="2" charset="-122"/>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2289" name="Picture 5"/>
          <p:cNvPicPr>
            <a:picLocks noChangeAspect="1"/>
          </p:cNvPicPr>
          <p:nvPr/>
        </p:nvPicPr>
        <p:blipFill>
          <a:blip r:embed="rId1"/>
          <a:stretch>
            <a:fillRect/>
          </a:stretch>
        </p:blipFill>
        <p:spPr>
          <a:xfrm>
            <a:off x="0" y="0"/>
            <a:ext cx="9144000" cy="6858000"/>
          </a:xfrm>
          <a:prstGeom prst="rect">
            <a:avLst/>
          </a:prstGeom>
          <a:noFill/>
          <a:ln w="9525">
            <a:noFill/>
          </a:ln>
        </p:spPr>
      </p:pic>
      <p:sp>
        <p:nvSpPr>
          <p:cNvPr id="13315" name="Rectangle 6"/>
          <p:cNvSpPr/>
          <p:nvPr/>
        </p:nvSpPr>
        <p:spPr>
          <a:xfrm>
            <a:off x="0" y="4329113"/>
            <a:ext cx="9144000" cy="2528887"/>
          </a:xfrm>
          <a:prstGeom prst="rect">
            <a:avLst/>
          </a:prstGeom>
          <a:noFill/>
          <a:ln w="9525">
            <a:noFill/>
          </a:ln>
        </p:spPr>
        <p:txBody>
          <a:bodyPr anchor="ctr">
            <a:spAutoFit/>
          </a:bodyPr>
          <a:p>
            <a:r>
              <a:rPr lang="en-US" altLang="zh-CN" sz="2800" b="1">
                <a:solidFill>
                  <a:srgbClr val="FF0066"/>
                </a:solidFill>
                <a:latin typeface="黑体" panose="02010609060101010101" pitchFamily="2" charset="-122"/>
                <a:ea typeface="黑体" panose="02010609060101010101" pitchFamily="2" charset="-122"/>
              </a:rPr>
              <a:t>    </a:t>
            </a:r>
            <a:r>
              <a:rPr lang="en-US" altLang="zh-CN" sz="3200" b="1">
                <a:solidFill>
                  <a:srgbClr val="FF0066"/>
                </a:solidFill>
                <a:latin typeface="黑体" panose="02010609060101010101" pitchFamily="2" charset="-122"/>
                <a:ea typeface="黑体" panose="02010609060101010101" pitchFamily="2" charset="-122"/>
              </a:rPr>
              <a:t>2010</a:t>
            </a:r>
            <a:r>
              <a:rPr lang="zh-CN" altLang="en-US" sz="3200" b="1" dirty="0">
                <a:solidFill>
                  <a:srgbClr val="FF0066"/>
                </a:solidFill>
                <a:latin typeface="黑体" panose="02010609060101010101" pitchFamily="2" charset="-122"/>
                <a:ea typeface="黑体" panose="02010609060101010101" pitchFamily="2" charset="-122"/>
              </a:rPr>
              <a:t>年</a:t>
            </a:r>
            <a:r>
              <a:rPr lang="en-US" altLang="zh-CN" sz="3200" b="1">
                <a:solidFill>
                  <a:srgbClr val="FF0066"/>
                </a:solidFill>
                <a:latin typeface="黑体" panose="02010609060101010101" pitchFamily="2" charset="-122"/>
                <a:ea typeface="黑体" panose="02010609060101010101" pitchFamily="2" charset="-122"/>
              </a:rPr>
              <a:t>11</a:t>
            </a:r>
            <a:r>
              <a:rPr lang="zh-CN" altLang="en-US" sz="3200" b="1" dirty="0">
                <a:solidFill>
                  <a:srgbClr val="FF0066"/>
                </a:solidFill>
                <a:latin typeface="黑体" panose="02010609060101010101" pitchFamily="2" charset="-122"/>
                <a:ea typeface="黑体" panose="02010609060101010101" pitchFamily="2" charset="-122"/>
              </a:rPr>
              <a:t>月</a:t>
            </a:r>
            <a:r>
              <a:rPr lang="en-US" altLang="zh-CN" sz="3200" b="1">
                <a:solidFill>
                  <a:srgbClr val="FF0066"/>
                </a:solidFill>
                <a:latin typeface="黑体" panose="02010609060101010101" pitchFamily="2" charset="-122"/>
                <a:ea typeface="黑体" panose="02010609060101010101" pitchFamily="2" charset="-122"/>
              </a:rPr>
              <a:t>15</a:t>
            </a:r>
            <a:r>
              <a:rPr lang="zh-CN" altLang="en-US" sz="3200" b="1" dirty="0">
                <a:solidFill>
                  <a:srgbClr val="FF0066"/>
                </a:solidFill>
                <a:latin typeface="黑体" panose="02010609060101010101" pitchFamily="2" charset="-122"/>
                <a:ea typeface="黑体" panose="02010609060101010101" pitchFamily="2" charset="-122"/>
              </a:rPr>
              <a:t>日</a:t>
            </a:r>
            <a:r>
              <a:rPr lang="en-US" altLang="zh-CN" sz="3200" b="1">
                <a:solidFill>
                  <a:srgbClr val="FF0066"/>
                </a:solidFill>
                <a:latin typeface="黑体" panose="02010609060101010101" pitchFamily="2" charset="-122"/>
                <a:ea typeface="黑体" panose="02010609060101010101" pitchFamily="2" charset="-122"/>
              </a:rPr>
              <a:t>14</a:t>
            </a:r>
            <a:r>
              <a:rPr lang="zh-CN" altLang="en-US" sz="3200" b="1" dirty="0">
                <a:solidFill>
                  <a:srgbClr val="FF0066"/>
                </a:solidFill>
                <a:latin typeface="黑体" panose="02010609060101010101" pitchFamily="2" charset="-122"/>
                <a:ea typeface="黑体" panose="02010609060101010101" pitchFamily="2" charset="-122"/>
              </a:rPr>
              <a:t>时，</a:t>
            </a:r>
            <a:r>
              <a:rPr lang="zh-CN" altLang="en-US" sz="3200" b="1" dirty="0">
                <a:solidFill>
                  <a:srgbClr val="FF0066"/>
                </a:solidFill>
                <a:latin typeface="黑体" panose="02010609060101010101" pitchFamily="2" charset="-122"/>
                <a:ea typeface="黑体" panose="02010609060101010101" pitchFamily="2" charset="-122"/>
                <a:hlinkClick r:id="rId2"/>
              </a:rPr>
              <a:t>上海</a:t>
            </a:r>
            <a:r>
              <a:rPr lang="zh-CN" altLang="en-US" sz="3200" b="1" dirty="0">
                <a:solidFill>
                  <a:srgbClr val="FF0066"/>
                </a:solidFill>
                <a:latin typeface="黑体" panose="02010609060101010101" pitchFamily="2" charset="-122"/>
                <a:ea typeface="黑体" panose="02010609060101010101" pitchFamily="2" charset="-122"/>
              </a:rPr>
              <a:t>余姚路</a:t>
            </a:r>
            <a:r>
              <a:rPr lang="zh-CN" altLang="en-US" sz="3200" b="1" dirty="0">
                <a:solidFill>
                  <a:srgbClr val="FF0066"/>
                </a:solidFill>
                <a:latin typeface="黑体" panose="02010609060101010101" pitchFamily="2" charset="-122"/>
                <a:ea typeface="黑体" panose="02010609060101010101" pitchFamily="2" charset="-122"/>
                <a:hlinkClick r:id="rId3"/>
              </a:rPr>
              <a:t>胶州路</a:t>
            </a:r>
            <a:r>
              <a:rPr lang="zh-CN" altLang="en-US" sz="3200" b="1" dirty="0">
                <a:solidFill>
                  <a:srgbClr val="FF0066"/>
                </a:solidFill>
                <a:latin typeface="黑体" panose="02010609060101010101" pitchFamily="2" charset="-122"/>
                <a:ea typeface="黑体" panose="02010609060101010101" pitchFamily="2" charset="-122"/>
              </a:rPr>
              <a:t>一栋高层</a:t>
            </a:r>
            <a:r>
              <a:rPr lang="zh-CN" altLang="en-US" sz="3200" b="1" dirty="0">
                <a:solidFill>
                  <a:srgbClr val="FF0066"/>
                </a:solidFill>
                <a:latin typeface="黑体" panose="02010609060101010101" pitchFamily="2" charset="-122"/>
                <a:ea typeface="黑体" panose="02010609060101010101" pitchFamily="2" charset="-122"/>
                <a:hlinkClick r:id="rId4"/>
              </a:rPr>
              <a:t>公寓</a:t>
            </a:r>
            <a:r>
              <a:rPr lang="zh-CN" altLang="en-US" sz="3200" b="1" dirty="0">
                <a:solidFill>
                  <a:srgbClr val="FF0066"/>
                </a:solidFill>
                <a:latin typeface="黑体" panose="02010609060101010101" pitchFamily="2" charset="-122"/>
                <a:ea typeface="黑体" panose="02010609060101010101" pitchFamily="2" charset="-122"/>
              </a:rPr>
              <a:t>起火。起火点位于</a:t>
            </a:r>
            <a:r>
              <a:rPr lang="en-US" altLang="zh-CN" sz="3200" b="1">
                <a:solidFill>
                  <a:srgbClr val="FF0066"/>
                </a:solidFill>
                <a:latin typeface="黑体" panose="02010609060101010101" pitchFamily="2" charset="-122"/>
                <a:ea typeface="黑体" panose="02010609060101010101" pitchFamily="2" charset="-122"/>
              </a:rPr>
              <a:t>10-12</a:t>
            </a:r>
            <a:r>
              <a:rPr lang="zh-CN" altLang="en-US" sz="3200" b="1" dirty="0">
                <a:solidFill>
                  <a:srgbClr val="FF0066"/>
                </a:solidFill>
                <a:latin typeface="黑体" panose="02010609060101010101" pitchFamily="2" charset="-122"/>
                <a:ea typeface="黑体" panose="02010609060101010101" pitchFamily="2" charset="-122"/>
              </a:rPr>
              <a:t>层之间，整栋楼都被大火包围着，楼内还有不少居民没有撤离。至</a:t>
            </a:r>
            <a:r>
              <a:rPr lang="en-US" altLang="zh-CN" sz="3200" b="1">
                <a:solidFill>
                  <a:srgbClr val="FF0066"/>
                </a:solidFill>
                <a:latin typeface="黑体" panose="02010609060101010101" pitchFamily="2" charset="-122"/>
                <a:ea typeface="黑体" panose="02010609060101010101" pitchFamily="2" charset="-122"/>
              </a:rPr>
              <a:t>11</a:t>
            </a:r>
            <a:r>
              <a:rPr lang="zh-CN" altLang="en-US" sz="3200" b="1" dirty="0">
                <a:solidFill>
                  <a:srgbClr val="FF0066"/>
                </a:solidFill>
                <a:latin typeface="黑体" panose="02010609060101010101" pitchFamily="2" charset="-122"/>
                <a:ea typeface="黑体" panose="02010609060101010101" pitchFamily="2" charset="-122"/>
              </a:rPr>
              <a:t>月</a:t>
            </a:r>
            <a:r>
              <a:rPr lang="en-US" altLang="zh-CN" sz="3200" b="1">
                <a:solidFill>
                  <a:srgbClr val="FF0066"/>
                </a:solidFill>
                <a:latin typeface="黑体" panose="02010609060101010101" pitchFamily="2" charset="-122"/>
                <a:ea typeface="黑体" panose="02010609060101010101" pitchFamily="2" charset="-122"/>
              </a:rPr>
              <a:t>19</a:t>
            </a:r>
            <a:r>
              <a:rPr lang="zh-CN" altLang="en-US" sz="3200" b="1" dirty="0">
                <a:solidFill>
                  <a:srgbClr val="FF0066"/>
                </a:solidFill>
                <a:latin typeface="黑体" panose="02010609060101010101" pitchFamily="2" charset="-122"/>
                <a:ea typeface="黑体" panose="02010609060101010101" pitchFamily="2" charset="-122"/>
              </a:rPr>
              <a:t>日</a:t>
            </a:r>
            <a:r>
              <a:rPr lang="en-US" altLang="zh-CN" sz="3200" b="1">
                <a:solidFill>
                  <a:srgbClr val="FF0066"/>
                </a:solidFill>
                <a:latin typeface="黑体" panose="02010609060101010101" pitchFamily="2" charset="-122"/>
                <a:ea typeface="黑体" panose="02010609060101010101" pitchFamily="2" charset="-122"/>
              </a:rPr>
              <a:t>10</a:t>
            </a:r>
            <a:r>
              <a:rPr lang="zh-CN" altLang="en-US" sz="3200" b="1" dirty="0">
                <a:solidFill>
                  <a:srgbClr val="FF0066"/>
                </a:solidFill>
                <a:latin typeface="黑体" panose="02010609060101010101" pitchFamily="2" charset="-122"/>
                <a:ea typeface="黑体" panose="02010609060101010101" pitchFamily="2" charset="-122"/>
              </a:rPr>
              <a:t>时</a:t>
            </a:r>
            <a:r>
              <a:rPr lang="en-US" altLang="zh-CN" sz="3200" b="1">
                <a:solidFill>
                  <a:srgbClr val="FF0066"/>
                </a:solidFill>
                <a:latin typeface="黑体" panose="02010609060101010101" pitchFamily="2" charset="-122"/>
                <a:ea typeface="黑体" panose="02010609060101010101" pitchFamily="2" charset="-122"/>
              </a:rPr>
              <a:t>20</a:t>
            </a:r>
            <a:r>
              <a:rPr lang="zh-CN" altLang="en-US" sz="3200" b="1" dirty="0">
                <a:solidFill>
                  <a:srgbClr val="FF0066"/>
                </a:solidFill>
                <a:latin typeface="黑体" panose="02010609060101010101" pitchFamily="2" charset="-122"/>
                <a:ea typeface="黑体" panose="02010609060101010101" pitchFamily="2" charset="-122"/>
              </a:rPr>
              <a:t>分，大火已导致</a:t>
            </a:r>
            <a:r>
              <a:rPr lang="en-US" altLang="zh-CN" sz="3200" b="1">
                <a:solidFill>
                  <a:srgbClr val="FF0066"/>
                </a:solidFill>
                <a:latin typeface="黑体" panose="02010609060101010101" pitchFamily="2" charset="-122"/>
                <a:ea typeface="黑体" panose="02010609060101010101" pitchFamily="2" charset="-122"/>
              </a:rPr>
              <a:t>58</a:t>
            </a:r>
            <a:r>
              <a:rPr lang="zh-CN" altLang="en-US" sz="3200" b="1" dirty="0">
                <a:solidFill>
                  <a:srgbClr val="FF0066"/>
                </a:solidFill>
                <a:latin typeface="黑体" panose="02010609060101010101" pitchFamily="2" charset="-122"/>
                <a:ea typeface="黑体" panose="02010609060101010101" pitchFamily="2" charset="-122"/>
              </a:rPr>
              <a:t>人遇难，另有</a:t>
            </a:r>
            <a:r>
              <a:rPr lang="en-US" altLang="zh-CN" sz="3200" b="1">
                <a:solidFill>
                  <a:srgbClr val="FF0066"/>
                </a:solidFill>
                <a:latin typeface="黑体" panose="02010609060101010101" pitchFamily="2" charset="-122"/>
                <a:ea typeface="黑体" panose="02010609060101010101" pitchFamily="2" charset="-122"/>
              </a:rPr>
              <a:t>70</a:t>
            </a:r>
            <a:r>
              <a:rPr lang="zh-CN" altLang="en-US" sz="3200" b="1" dirty="0">
                <a:solidFill>
                  <a:srgbClr val="FF0066"/>
                </a:solidFill>
                <a:latin typeface="黑体" panose="02010609060101010101" pitchFamily="2" charset="-122"/>
                <a:ea typeface="黑体" panose="02010609060101010101" pitchFamily="2" charset="-122"/>
              </a:rPr>
              <a:t>余人正在接受治疗。</a:t>
            </a:r>
            <a:r>
              <a:rPr lang="zh-CN" altLang="en-US" sz="3200" dirty="0">
                <a:solidFill>
                  <a:schemeClr val="bg1"/>
                </a:solidFill>
                <a:latin typeface="Arial" panose="020B0604020202020204" pitchFamily="34" charset="0"/>
                <a:ea typeface="宋体" panose="02010600030101010101" pitchFamily="2" charset="-122"/>
              </a:rPr>
              <a:t> </a:t>
            </a:r>
            <a:endParaRPr lang="zh-CN" altLang="en-US" sz="3200" dirty="0">
              <a:solidFill>
                <a:schemeClr val="bg1"/>
              </a:solidFill>
              <a:latin typeface="Arial" panose="020B060402020202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13315"/>
                                        </p:tgtEl>
                                        <p:attrNameLst>
                                          <p:attrName>style.visibility</p:attrName>
                                        </p:attrNameLst>
                                      </p:cBhvr>
                                      <p:to>
                                        <p:strVal val="visible"/>
                                      </p:to>
                                    </p:set>
                                    <p:animEffect transition="in" filter="fade">
                                      <p:cBhvr>
                                        <p:cTn id="7" dur="2000"/>
                                        <p:tgtEl>
                                          <p:spTgt spid="13315"/>
                                        </p:tgtEl>
                                      </p:cBhvr>
                                    </p:animEffect>
                                    <p:anim calcmode="lin" valueType="num">
                                      <p:cBhvr>
                                        <p:cTn id="8" dur="2000" fill="hold"/>
                                        <p:tgtEl>
                                          <p:spTgt spid="13315"/>
                                        </p:tgtEl>
                                        <p:attrNameLst>
                                          <p:attrName>style.rotation</p:attrName>
                                        </p:attrNameLst>
                                      </p:cBhvr>
                                      <p:tavLst>
                                        <p:tav tm="0">
                                          <p:val>
                                            <p:fltVal val="720.000000"/>
                                          </p:val>
                                        </p:tav>
                                        <p:tav tm="100000">
                                          <p:val>
                                            <p:fltVal val="0.000000"/>
                                          </p:val>
                                        </p:tav>
                                      </p:tavLst>
                                    </p:anim>
                                    <p:anim calcmode="lin" valueType="num">
                                      <p:cBhvr>
                                        <p:cTn id="9" dur="2000" fill="hold"/>
                                        <p:tgtEl>
                                          <p:spTgt spid="13315"/>
                                        </p:tgtEl>
                                        <p:attrNameLst>
                                          <p:attrName>ppt_h</p:attrName>
                                        </p:attrNameLst>
                                      </p:cBhvr>
                                      <p:tavLst>
                                        <p:tav tm="0">
                                          <p:val>
                                            <p:fltVal val="0.000000"/>
                                          </p:val>
                                        </p:tav>
                                        <p:tav tm="100000">
                                          <p:val>
                                            <p:strVal val="#ppt_h"/>
                                          </p:val>
                                        </p:tav>
                                      </p:tavLst>
                                    </p:anim>
                                    <p:anim calcmode="lin" valueType="num">
                                      <p:cBhvr>
                                        <p:cTn id="10" dur="2000" fill="hold"/>
                                        <p:tgtEl>
                                          <p:spTgt spid="13315"/>
                                        </p:tgtEl>
                                        <p:attrNameLst>
                                          <p:attrName>ppt_w</p:attrName>
                                        </p:attrNameLst>
                                      </p:cBhvr>
                                      <p:tavLst>
                                        <p:tav tm="0">
                                          <p:val>
                                            <p:fltVal val="0.00000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5"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1" cstate="print">
            <a:lum/>
          </a:blip>
          <a:srcRect/>
          <a:stretch>
            <a:fillRect t="-10000" b="-10000"/>
          </a:stretch>
        </a:blipFill>
        <a:effectLst/>
      </p:bgPr>
    </p:bg>
    <p:spTree>
      <p:nvGrpSpPr>
        <p:cNvPr id="1" name=""/>
        <p:cNvGrpSpPr/>
        <p:nvPr/>
      </p:nvGrpSpPr>
      <p:grpSpPr/>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4337" name="Picture 4"/>
          <p:cNvPicPr>
            <a:picLocks noChangeAspect="1"/>
          </p:cNvPicPr>
          <p:nvPr/>
        </p:nvPicPr>
        <p:blipFill>
          <a:blip r:embed="rId1"/>
          <a:stretch>
            <a:fillRect/>
          </a:stretch>
        </p:blipFill>
        <p:spPr>
          <a:xfrm>
            <a:off x="0" y="0"/>
            <a:ext cx="4427538" cy="6858000"/>
          </a:xfrm>
          <a:prstGeom prst="rect">
            <a:avLst/>
          </a:prstGeom>
          <a:solidFill>
            <a:srgbClr val="FF0000"/>
          </a:solidFill>
          <a:ln w="9525" cap="flat" cmpd="sng">
            <a:solidFill>
              <a:srgbClr val="FF0000"/>
            </a:solidFill>
            <a:prstDash val="solid"/>
            <a:miter/>
            <a:headEnd type="none" w="med" len="med"/>
            <a:tailEnd type="none" w="med" len="med"/>
          </a:ln>
        </p:spPr>
      </p:pic>
      <p:pic>
        <p:nvPicPr>
          <p:cNvPr id="14338" name="Picture 5"/>
          <p:cNvPicPr>
            <a:picLocks noChangeAspect="1"/>
          </p:cNvPicPr>
          <p:nvPr/>
        </p:nvPicPr>
        <p:blipFill>
          <a:blip r:embed="rId2"/>
          <a:stretch>
            <a:fillRect/>
          </a:stretch>
        </p:blipFill>
        <p:spPr>
          <a:xfrm>
            <a:off x="4500563" y="0"/>
            <a:ext cx="4643437" cy="6597650"/>
          </a:xfrm>
          <a:prstGeom prst="rect">
            <a:avLst/>
          </a:prstGeom>
          <a:noFill/>
          <a:ln w="9525">
            <a:noFill/>
          </a:ln>
        </p:spPr>
      </p:pic>
      <p:sp>
        <p:nvSpPr>
          <p:cNvPr id="14339" name="Text Box 6"/>
          <p:cNvSpPr txBox="1"/>
          <p:nvPr/>
        </p:nvSpPr>
        <p:spPr>
          <a:xfrm>
            <a:off x="3276600" y="4076700"/>
            <a:ext cx="2216150" cy="701675"/>
          </a:xfrm>
          <a:prstGeom prst="rect">
            <a:avLst/>
          </a:prstGeom>
          <a:noFill/>
          <a:ln w="9525">
            <a:noFill/>
          </a:ln>
        </p:spPr>
        <p:txBody>
          <a:bodyPr wrap="none" anchor="t">
            <a:spAutoFit/>
          </a:bodyPr>
          <a:p>
            <a:r>
              <a:rPr lang="en-US" altLang="zh-CN" sz="4000" b="1">
                <a:solidFill>
                  <a:srgbClr val="FF0000"/>
                </a:solidFill>
                <a:latin typeface="宋体" panose="02010600030101010101" pitchFamily="2" charset="-122"/>
                <a:ea typeface="华文彩云" charset="-122"/>
              </a:rPr>
              <a:t>☆</a:t>
            </a:r>
            <a:r>
              <a:rPr lang="zh-CN" altLang="en-US" sz="4000" b="1" dirty="0">
                <a:solidFill>
                  <a:srgbClr val="FF0000"/>
                </a:solidFill>
                <a:latin typeface="Arial" panose="020B0604020202020204" pitchFamily="34" charset="0"/>
                <a:ea typeface="华文彩云" charset="-122"/>
              </a:rPr>
              <a:t>知识篇</a:t>
            </a:r>
            <a:endParaRPr lang="zh-CN" altLang="en-US" sz="4000" b="1" dirty="0">
              <a:solidFill>
                <a:srgbClr val="FF0000"/>
              </a:solidFill>
              <a:latin typeface="Arial" panose="020B0604020202020204" pitchFamily="34" charset="0"/>
              <a:ea typeface="华文彩云" charset="-122"/>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5361" name="Picture 4"/>
          <p:cNvPicPr>
            <a:picLocks noChangeAspect="1"/>
          </p:cNvPicPr>
          <p:nvPr/>
        </p:nvPicPr>
        <p:blipFill>
          <a:blip r:embed="rId1"/>
          <a:stretch>
            <a:fillRect/>
          </a:stretch>
        </p:blipFill>
        <p:spPr>
          <a:xfrm>
            <a:off x="0" y="0"/>
            <a:ext cx="9144000" cy="6858000"/>
          </a:xfrm>
          <a:prstGeom prst="rect">
            <a:avLst/>
          </a:prstGeom>
          <a:noFill/>
          <a:ln w="9525">
            <a:noFill/>
          </a:ln>
        </p:spPr>
      </p:pic>
      <p:pic>
        <p:nvPicPr>
          <p:cNvPr id="15362" name="Picture 6"/>
          <p:cNvPicPr>
            <a:picLocks noChangeAspect="1"/>
          </p:cNvPicPr>
          <p:nvPr/>
        </p:nvPicPr>
        <p:blipFill>
          <a:blip r:embed="rId2"/>
          <a:stretch>
            <a:fillRect/>
          </a:stretch>
        </p:blipFill>
        <p:spPr>
          <a:xfrm>
            <a:off x="5003800" y="0"/>
            <a:ext cx="4140200" cy="6858000"/>
          </a:xfrm>
          <a:prstGeom prst="rect">
            <a:avLst/>
          </a:prstGeom>
          <a:noFill/>
          <a:ln w="9525">
            <a:noFill/>
          </a:ln>
        </p:spPr>
      </p:pic>
      <p:sp>
        <p:nvSpPr>
          <p:cNvPr id="15363" name="Text Box 7"/>
          <p:cNvSpPr txBox="1"/>
          <p:nvPr/>
        </p:nvSpPr>
        <p:spPr>
          <a:xfrm>
            <a:off x="1042988" y="5661025"/>
            <a:ext cx="2376487" cy="823913"/>
          </a:xfrm>
          <a:prstGeom prst="rect">
            <a:avLst/>
          </a:prstGeom>
          <a:noFill/>
          <a:ln w="9525">
            <a:noFill/>
          </a:ln>
        </p:spPr>
        <p:txBody>
          <a:bodyPr anchor="t">
            <a:spAutoFit/>
          </a:bodyPr>
          <a:p>
            <a:r>
              <a:rPr lang="zh-CN" altLang="en-US" sz="4800" b="1" dirty="0">
                <a:solidFill>
                  <a:schemeClr val="bg1"/>
                </a:solidFill>
                <a:latin typeface="Arial" panose="020B0604020202020204" pitchFamily="34" charset="0"/>
                <a:ea typeface="华文彩云" charset="-122"/>
              </a:rPr>
              <a:t>防雷篇</a:t>
            </a:r>
            <a:endParaRPr lang="zh-CN" altLang="en-US" sz="4800" b="1" dirty="0">
              <a:solidFill>
                <a:schemeClr val="bg1"/>
              </a:solidFill>
              <a:latin typeface="Arial" panose="020B0604020202020204" pitchFamily="34" charset="0"/>
              <a:ea typeface="华文彩云"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sp>
        <p:nvSpPr>
          <p:cNvPr id="5" name="文本框 4"/>
          <p:cNvSpPr txBox="1"/>
          <p:nvPr/>
        </p:nvSpPr>
        <p:spPr>
          <a:xfrm>
            <a:off x="198755" y="335915"/>
            <a:ext cx="8418195" cy="2399665"/>
          </a:xfrm>
          <a:prstGeom prst="rect">
            <a:avLst/>
          </a:prstGeom>
          <a:noFill/>
        </p:spPr>
        <p:txBody>
          <a:bodyPr wrap="square" rtlCol="0" anchor="t">
            <a:spAutoFit/>
          </a:bodyPr>
          <a:p>
            <a:pPr>
              <a:lnSpc>
                <a:spcPct val="150000"/>
              </a:lnSpc>
            </a:pPr>
            <a:r>
              <a:rPr lang="en-US" altLang="zh-CN" dirty="0">
                <a:latin typeface="微软雅黑" panose="020B0503020204020204" charset="-122"/>
                <a:ea typeface="微软雅黑" panose="020B0503020204020204" charset="-122"/>
                <a:sym typeface="+mn-ea"/>
              </a:rPr>
              <a:t> </a:t>
            </a:r>
            <a:r>
              <a:rPr lang="en-US" altLang="zh-CN" sz="2000" dirty="0">
                <a:latin typeface="微软雅黑" panose="020B0503020204020204" charset="-122"/>
                <a:ea typeface="微软雅黑" panose="020B0503020204020204" charset="-122"/>
                <a:sym typeface="+mn-ea"/>
              </a:rPr>
              <a:t> 2013</a:t>
            </a:r>
            <a:r>
              <a:rPr lang="zh-CN" altLang="en-US" sz="2000" dirty="0">
                <a:latin typeface="微软雅黑" panose="020B0503020204020204" charset="-122"/>
                <a:ea typeface="微软雅黑" panose="020B0503020204020204" charset="-122"/>
                <a:sym typeface="+mn-ea"/>
              </a:rPr>
              <a:t>年</a:t>
            </a:r>
            <a:r>
              <a:rPr lang="en-US" altLang="zh-CN" sz="2000" dirty="0">
                <a:latin typeface="微软雅黑" panose="020B0503020204020204" charset="-122"/>
                <a:ea typeface="微软雅黑" panose="020B0503020204020204" charset="-122"/>
                <a:sym typeface="+mn-ea"/>
              </a:rPr>
              <a:t>4</a:t>
            </a:r>
            <a:r>
              <a:rPr lang="zh-CN" altLang="en-US" sz="2000" dirty="0">
                <a:latin typeface="微软雅黑" panose="020B0503020204020204" charset="-122"/>
                <a:ea typeface="微软雅黑" panose="020B0503020204020204" charset="-122"/>
                <a:sym typeface="+mn-ea"/>
              </a:rPr>
              <a:t>月</a:t>
            </a:r>
            <a:r>
              <a:rPr lang="en-US" altLang="zh-CN" sz="2000" dirty="0">
                <a:latin typeface="微软雅黑" panose="020B0503020204020204" charset="-122"/>
                <a:ea typeface="微软雅黑" panose="020B0503020204020204" charset="-122"/>
                <a:sym typeface="+mn-ea"/>
              </a:rPr>
              <a:t>30</a:t>
            </a:r>
            <a:r>
              <a:rPr lang="zh-CN" altLang="en-US" sz="2000" dirty="0">
                <a:latin typeface="微软雅黑" panose="020B0503020204020204" charset="-122"/>
                <a:ea typeface="微软雅黑" panose="020B0503020204020204" charset="-122"/>
                <a:sym typeface="+mn-ea"/>
              </a:rPr>
              <a:t>日下午</a:t>
            </a:r>
            <a:r>
              <a:rPr lang="en-US" altLang="zh-CN" sz="2000" dirty="0">
                <a:latin typeface="微软雅黑" panose="020B0503020204020204" charset="-122"/>
                <a:ea typeface="微软雅黑" panose="020B0503020204020204" charset="-122"/>
                <a:sym typeface="+mn-ea"/>
              </a:rPr>
              <a:t>2</a:t>
            </a:r>
            <a:r>
              <a:rPr lang="zh-CN" altLang="en-US" sz="2000" dirty="0">
                <a:latin typeface="微软雅黑" panose="020B0503020204020204" charset="-122"/>
                <a:ea typeface="微软雅黑" panose="020B0503020204020204" charset="-122"/>
                <a:sym typeface="+mn-ea"/>
              </a:rPr>
              <a:t>时许，惠州博罗县罗浮山朱明洞景区鹰嘴岩</a:t>
            </a:r>
            <a:r>
              <a:rPr lang="en-US" altLang="zh-CN" sz="2000" dirty="0">
                <a:latin typeface="微软雅黑" panose="020B0503020204020204" charset="-122"/>
                <a:ea typeface="微软雅黑" panose="020B0503020204020204" charset="-122"/>
                <a:sym typeface="+mn-ea"/>
              </a:rPr>
              <a:t>(</a:t>
            </a:r>
            <a:r>
              <a:rPr lang="zh-CN" altLang="en-US" sz="2000" dirty="0">
                <a:latin typeface="微软雅黑" panose="020B0503020204020204" charset="-122"/>
                <a:ea typeface="微软雅黑" panose="020B0503020204020204" charset="-122"/>
                <a:sym typeface="+mn-ea"/>
              </a:rPr>
              <a:t>海拔</a:t>
            </a:r>
            <a:r>
              <a:rPr lang="en-US" altLang="zh-CN" sz="2000" dirty="0">
                <a:latin typeface="微软雅黑" panose="020B0503020204020204" charset="-122"/>
                <a:ea typeface="微软雅黑" panose="020B0503020204020204" charset="-122"/>
                <a:sym typeface="+mn-ea"/>
              </a:rPr>
              <a:t>800</a:t>
            </a:r>
            <a:r>
              <a:rPr lang="zh-CN" altLang="en-US" sz="2000" dirty="0">
                <a:latin typeface="微软雅黑" panose="020B0503020204020204" charset="-122"/>
                <a:ea typeface="微软雅黑" panose="020B0503020204020204" charset="-122"/>
                <a:sym typeface="+mn-ea"/>
              </a:rPr>
              <a:t>米</a:t>
            </a:r>
            <a:r>
              <a:rPr lang="en-US" altLang="zh-CN" sz="2000" dirty="0">
                <a:latin typeface="微软雅黑" panose="020B0503020204020204" charset="-122"/>
                <a:ea typeface="微软雅黑" panose="020B0503020204020204" charset="-122"/>
                <a:sym typeface="+mn-ea"/>
              </a:rPr>
              <a:t>)</a:t>
            </a:r>
            <a:r>
              <a:rPr lang="zh-CN" altLang="en-US" sz="2000" dirty="0">
                <a:latin typeface="微软雅黑" panose="020B0503020204020204" charset="-122"/>
                <a:ea typeface="微软雅黑" panose="020B0503020204020204" charset="-122"/>
                <a:sym typeface="+mn-ea"/>
              </a:rPr>
              <a:t>发生雷击事故，</a:t>
            </a:r>
            <a:r>
              <a:rPr lang="en-US" altLang="zh-CN" sz="2000" dirty="0">
                <a:latin typeface="微软雅黑" panose="020B0503020204020204" charset="-122"/>
                <a:ea typeface="微软雅黑" panose="020B0503020204020204" charset="-122"/>
                <a:sym typeface="+mn-ea"/>
              </a:rPr>
              <a:t>17</a:t>
            </a:r>
            <a:r>
              <a:rPr lang="zh-CN" altLang="en-US" sz="2000" dirty="0">
                <a:latin typeface="微软雅黑" panose="020B0503020204020204" charset="-122"/>
                <a:ea typeface="微软雅黑" panose="020B0503020204020204" charset="-122"/>
                <a:sym typeface="+mn-ea"/>
              </a:rPr>
              <a:t>名游客被雷电击伤。记者获悉，截止昨日下午</a:t>
            </a:r>
            <a:r>
              <a:rPr lang="en-US" altLang="zh-CN" sz="2000" dirty="0">
                <a:latin typeface="微软雅黑" panose="020B0503020204020204" charset="-122"/>
                <a:ea typeface="微软雅黑" panose="020B0503020204020204" charset="-122"/>
                <a:sym typeface="+mn-ea"/>
              </a:rPr>
              <a:t>3</a:t>
            </a:r>
            <a:r>
              <a:rPr lang="zh-CN" altLang="en-US" sz="2000" dirty="0">
                <a:latin typeface="微软雅黑" panose="020B0503020204020204" charset="-122"/>
                <a:ea typeface="微软雅黑" panose="020B0503020204020204" charset="-122"/>
                <a:sym typeface="+mn-ea"/>
              </a:rPr>
              <a:t>时许，已有</a:t>
            </a:r>
            <a:r>
              <a:rPr lang="en-US" altLang="zh-CN" sz="2000" dirty="0">
                <a:latin typeface="微软雅黑" panose="020B0503020204020204" charset="-122"/>
                <a:ea typeface="微软雅黑" panose="020B0503020204020204" charset="-122"/>
                <a:sym typeface="+mn-ea"/>
              </a:rPr>
              <a:t>7</a:t>
            </a:r>
            <a:r>
              <a:rPr lang="zh-CN" altLang="en-US" sz="2000" dirty="0">
                <a:latin typeface="微软雅黑" panose="020B0503020204020204" charset="-122"/>
                <a:ea typeface="微软雅黑" panose="020B0503020204020204" charset="-122"/>
                <a:sym typeface="+mn-ea"/>
              </a:rPr>
              <a:t>人出院，</a:t>
            </a:r>
            <a:r>
              <a:rPr lang="en-US" altLang="zh-CN" sz="2000" dirty="0">
                <a:latin typeface="微软雅黑" panose="020B0503020204020204" charset="-122"/>
                <a:ea typeface="微软雅黑" panose="020B0503020204020204" charset="-122"/>
                <a:sym typeface="+mn-ea"/>
              </a:rPr>
              <a:t>9</a:t>
            </a:r>
            <a:r>
              <a:rPr lang="zh-CN" altLang="en-US" sz="2000" dirty="0">
                <a:latin typeface="微软雅黑" panose="020B0503020204020204" charset="-122"/>
                <a:ea typeface="微软雅黑" panose="020B0503020204020204" charset="-122"/>
                <a:sym typeface="+mn-ea"/>
              </a:rPr>
              <a:t>人在长宁镇中心卫生院留院观察，</a:t>
            </a:r>
            <a:r>
              <a:rPr lang="en-US" altLang="zh-CN" sz="2000" dirty="0">
                <a:latin typeface="微软雅黑" panose="020B0503020204020204" charset="-122"/>
                <a:ea typeface="微软雅黑" panose="020B0503020204020204" charset="-122"/>
                <a:sym typeface="+mn-ea"/>
              </a:rPr>
              <a:t>1</a:t>
            </a:r>
            <a:r>
              <a:rPr lang="zh-CN" altLang="en-US" sz="2000" dirty="0">
                <a:latin typeface="微软雅黑" panose="020B0503020204020204" charset="-122"/>
                <a:ea typeface="微软雅黑" panose="020B0503020204020204" charset="-122"/>
                <a:sym typeface="+mn-ea"/>
              </a:rPr>
              <a:t>名眼部灼伤的女游客已转广州眼科医院治疗。</a:t>
            </a:r>
            <a:endParaRPr lang="en-US" altLang="zh-CN" sz="2000" dirty="0">
              <a:latin typeface="微软雅黑" panose="020B0503020204020204" charset="-122"/>
              <a:ea typeface="微软雅黑" panose="020B0503020204020204" charset="-122"/>
            </a:endParaRPr>
          </a:p>
          <a:p>
            <a:pPr>
              <a:lnSpc>
                <a:spcPct val="150000"/>
              </a:lnSpc>
            </a:pPr>
            <a:r>
              <a:rPr lang="zh-CN" altLang="en-US" sz="2000" dirty="0">
                <a:latin typeface="微软雅黑" panose="020B0503020204020204" charset="-122"/>
                <a:ea typeface="微软雅黑" panose="020B0503020204020204" charset="-122"/>
                <a:sym typeface="+mn-ea"/>
              </a:rPr>
              <a:t>        据介绍，本次事故，疑是其中一游客文胸导电，内衣都被烧焦了。    </a:t>
            </a:r>
            <a:r>
              <a:rPr lang="zh-CN" altLang="en-US" dirty="0">
                <a:latin typeface="微软雅黑" panose="020B0503020204020204" charset="-122"/>
                <a:ea typeface="微软雅黑" panose="020B0503020204020204" charset="-122"/>
                <a:sym typeface="+mn-ea"/>
              </a:rPr>
              <a:t>                                        </a:t>
            </a: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randombar(horizontal)">
                                      <p:cBhvr>
                                        <p:cTn id="7" dur="500"/>
                                        <p:tgtEl>
                                          <p:spTgt spid="5">
                                            <p:txEl>
                                              <p:pRg st="0" end="0"/>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randombar(horizontal)">
                                      <p:cBhvr>
                                        <p:cTn id="10"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1" cstate="print">
            <a:lum/>
          </a:blip>
          <a:srcRect/>
          <a:stretch>
            <a:fillRect t="-17000" b="-17000"/>
          </a:stretch>
        </a:blipFill>
        <a:effectLst/>
      </p:bgPr>
    </p:bg>
    <p:spTree>
      <p:nvGrpSpPr>
        <p:cNvPr id="1" name=""/>
        <p:cNvGrpSpPr/>
        <p:nvPr/>
      </p:nvGrpSpPr>
      <p:grpSpPr/>
      <p:sp>
        <p:nvSpPr>
          <p:cNvPr id="2" name="文本框 1"/>
          <p:cNvSpPr txBox="1"/>
          <p:nvPr/>
        </p:nvSpPr>
        <p:spPr>
          <a:xfrm>
            <a:off x="354330" y="372110"/>
            <a:ext cx="8434705" cy="2306955"/>
          </a:xfrm>
          <a:prstGeom prst="rect">
            <a:avLst/>
          </a:prstGeom>
          <a:noFill/>
        </p:spPr>
        <p:txBody>
          <a:bodyPr wrap="square" rtlCol="0" anchor="t">
            <a:spAutoFit/>
          </a:bodyPr>
          <a:p>
            <a:r>
              <a:rPr lang="en-US"/>
              <a:t>      </a:t>
            </a:r>
            <a:r>
              <a:t>悲剧发生在2004年3月10日周三下午3时50分左右，淅淅沥沥的春雨正落在新加坡裕廊体育场碧绿的草坪上，新麒二队的队员们正在裕廊体育场进行着一堂普通的训练课。突然，空中响起一声闷雷，队中身材高大的中国球员姜涛顿时四肢伸展着倒在绿茵场上，旁边的人看到一股焦烟从他身上冒起。事发之后，有人马上给姜涛作人工呼吸，但无济于事。之后有救护车飞速赶来，把他送到最近的医院抢救。可是，医院的心电图显示，姜涛没有任何反应。救护人员于下午4时零5分证实他已气绝。据医生事后断定，姜涛已经在被闪电击中的一刹那当场死亡。警方把此案列为“非自然死亡”处理。</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100000">
              <a:schemeClr val="accent1">
                <a:lumMod val="5000"/>
                <a:lumOff val="95000"/>
              </a:schemeClr>
            </a:gs>
            <a:gs pos="57000">
              <a:schemeClr val="accent1">
                <a:lumMod val="45000"/>
                <a:lumOff val="55000"/>
              </a:schemeClr>
            </a:gs>
            <a:gs pos="73000">
              <a:schemeClr val="accent1">
                <a:lumMod val="45000"/>
                <a:lumOff val="55000"/>
              </a:schemeClr>
            </a:gs>
            <a:gs pos="0">
              <a:schemeClr val="tx2">
                <a:lumMod val="50000"/>
                <a:lumOff val="50000"/>
              </a:schemeClr>
            </a:gs>
          </a:gsLst>
          <a:lin ang="5400000" scaled="0"/>
        </a:gradFill>
        <a:effectLst/>
      </p:bgPr>
    </p:bg>
    <p:spTree>
      <p:nvGrpSpPr>
        <p:cNvPr id="1" name=""/>
        <p:cNvGrpSpPr/>
        <p:nvPr/>
      </p:nvGrpSpPr>
      <p:grpSpPr/>
      <p:sp>
        <p:nvSpPr>
          <p:cNvPr id="2" name="标题 1"/>
          <p:cNvSpPr>
            <a:spLocks noGrp="1"/>
          </p:cNvSpPr>
          <p:nvPr>
            <p:ph type="title"/>
          </p:nvPr>
        </p:nvSpPr>
        <p:spPr>
          <a:xfrm>
            <a:off x="1711325" y="300990"/>
            <a:ext cx="5528945" cy="822960"/>
          </a:xfrm>
        </p:spPr>
        <p:txBody>
          <a:bodyPr/>
          <a:p>
            <a:r>
              <a:rPr lang="zh-CN" altLang="en-US" sz="3200"/>
              <a:t>雷电案例</a:t>
            </a:r>
            <a:endParaRPr lang="zh-CN" altLang="en-US" sz="3200"/>
          </a:p>
        </p:txBody>
      </p:sp>
      <p:cxnSp>
        <p:nvCxnSpPr>
          <p:cNvPr id="3" name="直接连接符 2"/>
          <p:cNvCxnSpPr/>
          <p:nvPr>
            <p:custDataLst>
              <p:tags r:id="rId1"/>
            </p:custDataLst>
          </p:nvPr>
        </p:nvCxnSpPr>
        <p:spPr>
          <a:xfrm>
            <a:off x="1118870" y="1072198"/>
            <a:ext cx="7010400"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4" name="文本框 3"/>
          <p:cNvSpPr txBox="1"/>
          <p:nvPr/>
        </p:nvSpPr>
        <p:spPr>
          <a:xfrm>
            <a:off x="1066165" y="1443990"/>
            <a:ext cx="7011035" cy="1938020"/>
          </a:xfrm>
          <a:prstGeom prst="rect">
            <a:avLst/>
          </a:prstGeom>
          <a:noFill/>
        </p:spPr>
        <p:txBody>
          <a:bodyPr wrap="square" rtlCol="0" anchor="t">
            <a:spAutoFit/>
          </a:bodyPr>
          <a:p>
            <a:r>
              <a:rPr lang="en-US" altLang="zh-CN"/>
              <a:t>    </a:t>
            </a:r>
            <a:r>
              <a:rPr lang="zh-CN" altLang="en-US" sz="2000"/>
              <a:t>哥伦比亚的卡利竞技足球队在2007年10月24日的一次训练中，因遭雷击而酿成二死三伤的惨案。其中，24岁的前锋乔瓦尼-科尔多瓦，本赛季以来已进球11个，是俱乐部最佳球员，他被雷电击中后造成了严重烧伤，内脏也受损，在医院抢救中不幸身亡，另一位球员埃尔曼-加维里则被雷电击中后当场死亡。</a:t>
            </a:r>
            <a:endParaRPr lang="zh-CN" altLang="en-US" sz="2000"/>
          </a:p>
        </p:txBody>
      </p:sp>
      <p:sp>
        <p:nvSpPr>
          <p:cNvPr id="5" name="文本框 4"/>
          <p:cNvSpPr txBox="1"/>
          <p:nvPr/>
        </p:nvSpPr>
        <p:spPr>
          <a:xfrm>
            <a:off x="951230" y="3912235"/>
            <a:ext cx="7466330" cy="2245360"/>
          </a:xfrm>
          <a:prstGeom prst="rect">
            <a:avLst/>
          </a:prstGeom>
          <a:noFill/>
        </p:spPr>
        <p:txBody>
          <a:bodyPr wrap="square" rtlCol="0" anchor="t">
            <a:spAutoFit/>
          </a:bodyPr>
          <a:p>
            <a:r>
              <a:rPr lang="en-US" altLang="zh-CN"/>
              <a:t>   </a:t>
            </a:r>
            <a:r>
              <a:rPr lang="zh-CN" altLang="en-US" sz="2000"/>
              <a:t>刚果民主共和国的bena tshadi俱乐部是这个悲剧的主角，在一场比赛中，一道闪电突然降临，酿成了这个悲哀的突发事件。那是在1998年10月，刚果民主共和国首都金沙萨的一场比赛中，主队bena tshadi暂时同basanga战成1-1平，这时一道闪电击中了一名球员身上的螺丝钉，“闪电杀死了bena tshadi在场上的11名球员，从20岁到35岁。”这是金沙萨的l'avenir日报的报道。场边也有30多人受伤，最奇怪的是，客队的11名队员都安然无恙。</a:t>
            </a:r>
            <a:endParaRPr lang="zh-CN" altLang="en-US" sz="2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 presetClass="entr" presetSubtype="10"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Effect transition="in" filter="checkerboard(across)">
                                      <p:cBhvr>
                                        <p:cTn id="13" dur="500"/>
                                        <p:tgtEl>
                                          <p:spTgt spid="4">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5">
                                            <p:txEl>
                                              <p:pRg st="0" end="0"/>
                                            </p:txEl>
                                          </p:spTgt>
                                        </p:tgtEl>
                                        <p:attrNameLst>
                                          <p:attrName>style.visibility</p:attrName>
                                        </p:attrNameLst>
                                      </p:cBhvr>
                                      <p:to>
                                        <p:strVal val="visible"/>
                                      </p:to>
                                    </p:set>
                                    <p:animEffect transition="in" filter="fade">
                                      <p:cBhvr>
                                        <p:cTn id="18" dur="1000"/>
                                        <p:tgtEl>
                                          <p:spTgt spid="5">
                                            <p:txEl>
                                              <p:pRg st="0" end="0"/>
                                            </p:txEl>
                                          </p:spTgt>
                                        </p:tgtEl>
                                      </p:cBhvr>
                                    </p:animEffect>
                                    <p:anim calcmode="lin" valueType="num">
                                      <p:cBhvr>
                                        <p:cTn id="19"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20"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8434" name="Picture 5" descr="8"/>
          <p:cNvPicPr>
            <a:picLocks noChangeAspect="1"/>
          </p:cNvPicPr>
          <p:nvPr/>
        </p:nvPicPr>
        <p:blipFill>
          <a:blip r:embed="rId1"/>
          <a:stretch>
            <a:fillRect/>
          </a:stretch>
        </p:blipFill>
        <p:spPr>
          <a:xfrm>
            <a:off x="0" y="0"/>
            <a:ext cx="3900488" cy="3933825"/>
          </a:xfrm>
          <a:prstGeom prst="rect">
            <a:avLst/>
          </a:prstGeom>
          <a:noFill/>
          <a:ln w="9525">
            <a:noFill/>
          </a:ln>
        </p:spPr>
      </p:pic>
      <p:sp>
        <p:nvSpPr>
          <p:cNvPr id="23556" name="矩形 1"/>
          <p:cNvSpPr/>
          <p:nvPr/>
        </p:nvSpPr>
        <p:spPr>
          <a:xfrm>
            <a:off x="4671060" y="2279650"/>
            <a:ext cx="3815080" cy="506730"/>
          </a:xfrm>
          <a:prstGeom prst="rect">
            <a:avLst/>
          </a:prstGeom>
          <a:noFill/>
          <a:ln w="9525">
            <a:noFill/>
          </a:ln>
        </p:spPr>
        <p:txBody>
          <a:bodyPr wrap="square">
            <a:spAutoFit/>
          </a:bodyPr>
          <a:p>
            <a:pPr eaLnBrk="0" hangingPunct="0">
              <a:lnSpc>
                <a:spcPct val="150000"/>
              </a:lnSpc>
            </a:pPr>
            <a:r>
              <a:rPr lang="zh-CN" altLang="zh-CN" sz="1800" dirty="0">
                <a:latin typeface="微软雅黑" panose="020B0503020204020204" charset="-122"/>
                <a:ea typeface="微软雅黑" panose="020B0503020204020204" charset="-122"/>
              </a:rPr>
              <a:t>◎</a:t>
            </a:r>
            <a:r>
              <a:rPr lang="en-US" altLang="zh-CN" sz="1800" dirty="0">
                <a:latin typeface="微软雅黑" panose="020B0503020204020204" charset="-122"/>
                <a:ea typeface="微软雅黑" panose="020B0503020204020204" charset="-122"/>
              </a:rPr>
              <a:t> </a:t>
            </a:r>
            <a:r>
              <a:rPr lang="zh-CN" altLang="zh-CN" sz="1800" dirty="0">
                <a:latin typeface="微软雅黑" panose="020B0503020204020204" charset="-122"/>
                <a:ea typeface="微软雅黑" panose="020B0503020204020204" charset="-122"/>
              </a:rPr>
              <a:t>不使用太阳能热水器洗澡。</a:t>
            </a:r>
            <a:endParaRPr lang="zh-CN" altLang="zh-CN" sz="1800" dirty="0">
              <a:latin typeface="微软雅黑" panose="020B0503020204020204" charset="-122"/>
              <a:ea typeface="微软雅黑" panose="020B0503020204020204" charset="-122"/>
            </a:endParaRPr>
          </a:p>
        </p:txBody>
      </p:sp>
      <p:sp>
        <p:nvSpPr>
          <p:cNvPr id="2" name="文本框 1"/>
          <p:cNvSpPr txBox="1"/>
          <p:nvPr/>
        </p:nvSpPr>
        <p:spPr>
          <a:xfrm>
            <a:off x="4671060" y="1782445"/>
            <a:ext cx="3520440" cy="368300"/>
          </a:xfrm>
          <a:prstGeom prst="rect">
            <a:avLst/>
          </a:prstGeom>
          <a:noFill/>
        </p:spPr>
        <p:txBody>
          <a:bodyPr wrap="none" rtlCol="0" anchor="t">
            <a:spAutoFit/>
          </a:bodyPr>
          <a:p>
            <a:pPr algn="l"/>
            <a:r>
              <a:rPr lang="zh-CN" altLang="zh-CN" dirty="0">
                <a:latin typeface="微软雅黑" panose="020B0503020204020204" charset="-122"/>
                <a:ea typeface="微软雅黑" panose="020B0503020204020204" charset="-122"/>
                <a:sym typeface="+mn-ea"/>
              </a:rPr>
              <a:t>◎</a:t>
            </a:r>
            <a:r>
              <a:rPr lang="zh-CN" altLang="en-US" dirty="0">
                <a:latin typeface="微软雅黑" panose="020B0503020204020204" charset="-122"/>
                <a:ea typeface="微软雅黑" panose="020B0503020204020204" charset="-122"/>
                <a:sym typeface="+mn-ea"/>
              </a:rPr>
              <a:t>关闭家用电器，拔掉电源插头。</a:t>
            </a:r>
            <a:endParaRPr lang="zh-CN" altLang="en-US"/>
          </a:p>
        </p:txBody>
      </p:sp>
      <p:sp>
        <p:nvSpPr>
          <p:cNvPr id="3" name="文本框 2"/>
          <p:cNvSpPr txBox="1"/>
          <p:nvPr/>
        </p:nvSpPr>
        <p:spPr>
          <a:xfrm>
            <a:off x="4279265" y="3538855"/>
            <a:ext cx="4096385" cy="506730"/>
          </a:xfrm>
          <a:prstGeom prst="rect">
            <a:avLst/>
          </a:prstGeom>
          <a:noFill/>
        </p:spPr>
        <p:txBody>
          <a:bodyPr wrap="none" rtlCol="0" anchor="t">
            <a:spAutoFit/>
          </a:bodyPr>
          <a:p>
            <a:pPr indent="279400" eaLnBrk="0" hangingPunct="0">
              <a:lnSpc>
                <a:spcPct val="150000"/>
              </a:lnSpc>
            </a:pPr>
            <a:r>
              <a:rPr lang="zh-CN" altLang="zh-CN" dirty="0">
                <a:latin typeface="微软雅黑" panose="020B0503020204020204" charset="-122"/>
                <a:ea typeface="微软雅黑" panose="020B0503020204020204" charset="-122"/>
                <a:sym typeface="+mn-ea"/>
              </a:rPr>
              <a:t>◎</a:t>
            </a:r>
            <a:r>
              <a:rPr lang="en-US" altLang="zh-CN" dirty="0">
                <a:latin typeface="微软雅黑" panose="020B0503020204020204" charset="-122"/>
                <a:ea typeface="微软雅黑" panose="020B0503020204020204" charset="-122"/>
                <a:sym typeface="+mn-ea"/>
              </a:rPr>
              <a:t> </a:t>
            </a:r>
            <a:r>
              <a:rPr lang="zh-CN" altLang="zh-CN" dirty="0">
                <a:latin typeface="微软雅黑" panose="020B0503020204020204" charset="-122"/>
                <a:ea typeface="微软雅黑" panose="020B0503020204020204" charset="-122"/>
                <a:sym typeface="+mn-ea"/>
              </a:rPr>
              <a:t>不要接、打电话或手拿金属物品</a:t>
            </a:r>
            <a:r>
              <a:rPr lang="zh-CN" altLang="en-US" dirty="0">
                <a:latin typeface="微软雅黑" panose="020B0503020204020204" charset="-122"/>
                <a:ea typeface="微软雅黑" panose="020B0503020204020204" charset="-122"/>
                <a:sym typeface="+mn-ea"/>
              </a:rPr>
              <a:t>。</a:t>
            </a:r>
            <a:endParaRPr lang="zh-CN" altLang="en-US"/>
          </a:p>
        </p:txBody>
      </p:sp>
      <p:sp>
        <p:nvSpPr>
          <p:cNvPr id="4" name="文本框 3"/>
          <p:cNvSpPr txBox="1"/>
          <p:nvPr/>
        </p:nvSpPr>
        <p:spPr>
          <a:xfrm>
            <a:off x="574040" y="5210175"/>
            <a:ext cx="6263640" cy="506730"/>
          </a:xfrm>
          <a:prstGeom prst="rect">
            <a:avLst/>
          </a:prstGeom>
          <a:noFill/>
        </p:spPr>
        <p:txBody>
          <a:bodyPr wrap="none" rtlCol="0" anchor="t">
            <a:spAutoFit/>
          </a:bodyPr>
          <a:p>
            <a:pPr algn="l">
              <a:lnSpc>
                <a:spcPct val="150000"/>
              </a:lnSpc>
            </a:pPr>
            <a:r>
              <a:rPr lang="zh-CN" altLang="zh-CN" dirty="0">
                <a:latin typeface="微软雅黑" panose="020B0503020204020204" charset="-122"/>
                <a:ea typeface="微软雅黑" panose="020B0503020204020204" charset="-122"/>
                <a:sym typeface="+mn-ea"/>
              </a:rPr>
              <a:t>◎</a:t>
            </a:r>
            <a:r>
              <a:rPr lang="zh-CN" altLang="en-US" dirty="0">
                <a:solidFill>
                  <a:schemeClr val="tx1"/>
                </a:solidFill>
                <a:latin typeface="微软雅黑" panose="020B0503020204020204" charset="-122"/>
                <a:ea typeface="微软雅黑" panose="020B0503020204020204" charset="-122"/>
                <a:sym typeface="+mn-ea"/>
              </a:rPr>
              <a:t>远离大树、电线杆、高塔等高大的物体，及时躲避到室内。</a:t>
            </a:r>
            <a:endParaRPr lang="zh-CN" altLang="en-US" dirty="0">
              <a:solidFill>
                <a:schemeClr val="tx1"/>
              </a:solidFill>
              <a:latin typeface="微软雅黑" panose="020B0503020204020204" charset="-122"/>
              <a:ea typeface="微软雅黑" panose="020B0503020204020204" charset="-122"/>
              <a:sym typeface="+mn-ea"/>
            </a:endParaRPr>
          </a:p>
        </p:txBody>
      </p:sp>
      <p:sp>
        <p:nvSpPr>
          <p:cNvPr id="5" name="文本框 4"/>
          <p:cNvSpPr txBox="1"/>
          <p:nvPr/>
        </p:nvSpPr>
        <p:spPr>
          <a:xfrm>
            <a:off x="3963035" y="4314190"/>
            <a:ext cx="3977640" cy="506730"/>
          </a:xfrm>
          <a:prstGeom prst="rect">
            <a:avLst/>
          </a:prstGeom>
          <a:noFill/>
        </p:spPr>
        <p:txBody>
          <a:bodyPr wrap="none" rtlCol="0" anchor="t">
            <a:spAutoFit/>
          </a:bodyPr>
          <a:p>
            <a:pPr algn="l">
              <a:lnSpc>
                <a:spcPct val="150000"/>
              </a:lnSpc>
            </a:pPr>
            <a:r>
              <a:rPr lang="zh-CN" altLang="zh-CN" dirty="0">
                <a:latin typeface="微软雅黑" panose="020B0503020204020204" charset="-122"/>
                <a:ea typeface="微软雅黑" panose="020B0503020204020204" charset="-122"/>
                <a:sym typeface="+mn-ea"/>
              </a:rPr>
              <a:t>◎</a:t>
            </a:r>
            <a:r>
              <a:rPr lang="zh-CN" altLang="en-US" dirty="0">
                <a:latin typeface="微软雅黑" panose="020B0503020204020204" charset="-122"/>
                <a:ea typeface="微软雅黑" panose="020B0503020204020204" charset="-122"/>
                <a:sym typeface="+mn-ea"/>
              </a:rPr>
              <a:t>行走时跨步不要太大，应躬身前行。</a:t>
            </a:r>
            <a:endParaRPr lang="zh-CN" altLang="en-US"/>
          </a:p>
        </p:txBody>
      </p:sp>
      <p:sp>
        <p:nvSpPr>
          <p:cNvPr id="6" name="文本框 5"/>
          <p:cNvSpPr txBox="1"/>
          <p:nvPr/>
        </p:nvSpPr>
        <p:spPr>
          <a:xfrm>
            <a:off x="4580890" y="2932430"/>
            <a:ext cx="3359785" cy="506730"/>
          </a:xfrm>
          <a:prstGeom prst="rect">
            <a:avLst/>
          </a:prstGeom>
          <a:noFill/>
        </p:spPr>
        <p:txBody>
          <a:bodyPr wrap="none" rtlCol="0" anchor="t">
            <a:spAutoFit/>
          </a:bodyPr>
          <a:p>
            <a:pPr>
              <a:lnSpc>
                <a:spcPct val="150000"/>
              </a:lnSpc>
            </a:pPr>
            <a:r>
              <a:rPr lang="zh-CN" altLang="zh-CN" dirty="0">
                <a:latin typeface="微软雅黑" panose="020B0503020204020204" charset="-122"/>
                <a:ea typeface="微软雅黑" panose="020B0503020204020204" charset="-122"/>
                <a:sym typeface="+mn-ea"/>
              </a:rPr>
              <a:t>◎</a:t>
            </a:r>
            <a:r>
              <a:rPr lang="en-US" altLang="zh-CN" dirty="0">
                <a:latin typeface="微软雅黑" panose="020B0503020204020204" charset="-122"/>
                <a:ea typeface="微软雅黑" panose="020B0503020204020204" charset="-122"/>
                <a:sym typeface="+mn-ea"/>
              </a:rPr>
              <a:t> </a:t>
            </a:r>
            <a:r>
              <a:rPr lang="zh-CN" altLang="zh-CN" dirty="0">
                <a:latin typeface="微软雅黑" panose="020B0503020204020204" charset="-122"/>
                <a:ea typeface="微软雅黑" panose="020B0503020204020204" charset="-122"/>
                <a:sym typeface="+mn-ea"/>
              </a:rPr>
              <a:t>尽量不骑自行车、摩托车等</a:t>
            </a:r>
            <a:r>
              <a:rPr lang="zh-CN" altLang="en-US" dirty="0">
                <a:latin typeface="微软雅黑" panose="020B0503020204020204" charset="-122"/>
                <a:ea typeface="微软雅黑" panose="020B0503020204020204" charset="-122"/>
                <a:sym typeface="+mn-ea"/>
              </a:rPr>
              <a:t>。</a:t>
            </a:r>
            <a:endParaRPr lang="zh-CN" altLang="en-US"/>
          </a:p>
        </p:txBody>
      </p:sp>
      <p:sp>
        <p:nvSpPr>
          <p:cNvPr id="7" name="文本框 6"/>
          <p:cNvSpPr txBox="1"/>
          <p:nvPr/>
        </p:nvSpPr>
        <p:spPr>
          <a:xfrm>
            <a:off x="297180" y="6163310"/>
            <a:ext cx="8549640" cy="368300"/>
          </a:xfrm>
          <a:prstGeom prst="rect">
            <a:avLst/>
          </a:prstGeom>
          <a:noFill/>
        </p:spPr>
        <p:txBody>
          <a:bodyPr wrap="none" rtlCol="0" anchor="t">
            <a:spAutoFit/>
          </a:bodyPr>
          <a:p>
            <a:pPr algn="l"/>
            <a:r>
              <a:rPr lang="zh-CN" altLang="zh-CN" dirty="0">
                <a:latin typeface="微软雅黑" panose="020B0503020204020204" charset="-122"/>
                <a:ea typeface="微软雅黑" panose="020B0503020204020204" charset="-122"/>
                <a:sym typeface="+mn-ea"/>
              </a:rPr>
              <a:t>◎</a:t>
            </a:r>
            <a:r>
              <a:rPr lang="zh-CN" altLang="en-US" dirty="0">
                <a:latin typeface="微软雅黑" panose="020B0503020204020204" charset="-122"/>
                <a:ea typeface="微软雅黑" panose="020B0503020204020204" charset="-122"/>
                <a:sym typeface="+mn-ea"/>
              </a:rPr>
              <a:t>在空旷的野外无处躲避时，应尽量躲到低洼处，双脚并拢、身体前驱、低头蹲下。</a:t>
            </a:r>
            <a:endParaRPr lang="zh-CN" altLang="en-US"/>
          </a:p>
        </p:txBody>
      </p:sp>
      <p:sp>
        <p:nvSpPr>
          <p:cNvPr id="8" name="文本框 7"/>
          <p:cNvSpPr txBox="1"/>
          <p:nvPr/>
        </p:nvSpPr>
        <p:spPr>
          <a:xfrm>
            <a:off x="4809490" y="386715"/>
            <a:ext cx="2901950" cy="645160"/>
          </a:xfrm>
          <a:prstGeom prst="rect">
            <a:avLst/>
          </a:prstGeom>
          <a:noFill/>
        </p:spPr>
        <p:txBody>
          <a:bodyPr wrap="square" rtlCol="0" anchor="t">
            <a:spAutoFit/>
          </a:bodyPr>
          <a:p>
            <a:r>
              <a:rPr lang="zh-CN" altLang="en-US" sz="3600">
                <a:solidFill>
                  <a:srgbClr val="FF0000"/>
                </a:solidFill>
              </a:rPr>
              <a:t>防雷小知识</a:t>
            </a:r>
            <a:endParaRPr lang="zh-CN" altLang="en-US" sz="360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8434"/>
                                        </p:tgtEl>
                                        <p:attrNameLst>
                                          <p:attrName>style.visibility</p:attrName>
                                        </p:attrNameLst>
                                      </p:cBhvr>
                                      <p:to>
                                        <p:strVal val="visible"/>
                                      </p:to>
                                    </p:set>
                                    <p:animEffect transition="in" filter="checkerboard(across)">
                                      <p:cBhvr>
                                        <p:cTn id="7" dur="500"/>
                                        <p:tgtEl>
                                          <p:spTgt spid="1843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fade">
                                      <p:cBhvr>
                                        <p:cTn id="12" dur="1000"/>
                                        <p:tgtEl>
                                          <p:spTgt spid="8">
                                            <p:txEl>
                                              <p:pRg st="0" end="0"/>
                                            </p:txEl>
                                          </p:spTgt>
                                        </p:tgtEl>
                                      </p:cBhvr>
                                    </p:animEffect>
                                    <p:anim calcmode="lin" valueType="num">
                                      <p:cBhvr>
                                        <p:cTn id="13"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7" presetClass="entr" presetSubtype="0" fill="hold" nodeType="clickEffect">
                                  <p:stCondLst>
                                    <p:cond delay="0"/>
                                  </p:stCondLst>
                                  <p:iterate type="lt">
                                    <p:tmPct val="50000"/>
                                  </p:iterate>
                                  <p:childTnLst>
                                    <p:set>
                                      <p:cBhvr>
                                        <p:cTn id="18" dur="1" fill="hold">
                                          <p:stCondLst>
                                            <p:cond delay="0"/>
                                          </p:stCondLst>
                                        </p:cTn>
                                        <p:tgtEl>
                                          <p:spTgt spid="2">
                                            <p:txEl>
                                              <p:pRg st="0" end="0"/>
                                            </p:txEl>
                                          </p:spTgt>
                                        </p:tgtEl>
                                        <p:attrNameLst>
                                          <p:attrName>style.visibility</p:attrName>
                                        </p:attrNameLst>
                                      </p:cBhvr>
                                      <p:to>
                                        <p:strVal val="visible"/>
                                      </p:to>
                                    </p:set>
                                    <p:anim calcmode="discrete" valueType="clr">
                                      <p:cBhvr override="childStyle">
                                        <p:cTn id="19" dur="80"/>
                                        <p:tgtEl>
                                          <p:spTgt spid="2">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0" dur="80"/>
                                        <p:tgtEl>
                                          <p:spTgt spid="2">
                                            <p:txEl>
                                              <p:pRg st="0" end="0"/>
                                            </p:txEl>
                                          </p:spTgt>
                                        </p:tgtEl>
                                        <p:attrNameLst>
                                          <p:attrName>fillcolor</p:attrName>
                                        </p:attrNameLst>
                                      </p:cBhvr>
                                      <p:tavLst>
                                        <p:tav tm="0">
                                          <p:val>
                                            <p:clrVal>
                                              <a:schemeClr val="accent2"/>
                                            </p:clrVal>
                                          </p:val>
                                        </p:tav>
                                        <p:tav tm="50000">
                                          <p:val>
                                            <p:clrVal>
                                              <a:schemeClr val="hlink"/>
                                            </p:clrVal>
                                          </p:val>
                                        </p:tav>
                                      </p:tavLst>
                                    </p:anim>
                                    <p:set>
                                      <p:cBhvr>
                                        <p:cTn id="21" dur="80"/>
                                        <p:tgtEl>
                                          <p:spTgt spid="2">
                                            <p:txEl>
                                              <p:pRg st="0" end="0"/>
                                            </p:txEl>
                                          </p:spTgt>
                                        </p:tgtEl>
                                        <p:attrNameLst>
                                          <p:attrName>fill.type</p:attrName>
                                        </p:attrNameLst>
                                      </p:cBhvr>
                                      <p:to>
                                        <p:strVal val="solid"/>
                                      </p:to>
                                    </p:set>
                                  </p:childTnLst>
                                </p:cTn>
                              </p:par>
                            </p:childTnLst>
                          </p:cTn>
                        </p:par>
                      </p:childTnLst>
                    </p:cTn>
                  </p:par>
                  <p:par>
                    <p:cTn id="22" fill="hold">
                      <p:stCondLst>
                        <p:cond delay="indefinite"/>
                      </p:stCondLst>
                      <p:childTnLst>
                        <p:par>
                          <p:cTn id="23" fill="hold">
                            <p:stCondLst>
                              <p:cond delay="0"/>
                            </p:stCondLst>
                            <p:childTnLst>
                              <p:par>
                                <p:cTn id="24" presetID="27" presetClass="entr" presetSubtype="0" fill="hold" nodeType="clickEffect">
                                  <p:stCondLst>
                                    <p:cond delay="0"/>
                                  </p:stCondLst>
                                  <p:iterate type="lt">
                                    <p:tmPct val="50000"/>
                                  </p:iterate>
                                  <p:childTnLst>
                                    <p:set>
                                      <p:cBhvr>
                                        <p:cTn id="25" dur="1" fill="hold">
                                          <p:stCondLst>
                                            <p:cond delay="0"/>
                                          </p:stCondLst>
                                        </p:cTn>
                                        <p:tgtEl>
                                          <p:spTgt spid="23556">
                                            <p:txEl>
                                              <p:pRg st="0" end="0"/>
                                            </p:txEl>
                                          </p:spTgt>
                                        </p:tgtEl>
                                        <p:attrNameLst>
                                          <p:attrName>style.visibility</p:attrName>
                                        </p:attrNameLst>
                                      </p:cBhvr>
                                      <p:to>
                                        <p:strVal val="visible"/>
                                      </p:to>
                                    </p:set>
                                    <p:anim calcmode="discrete" valueType="clr">
                                      <p:cBhvr override="childStyle">
                                        <p:cTn id="26" dur="80"/>
                                        <p:tgtEl>
                                          <p:spTgt spid="23556">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7" dur="80"/>
                                        <p:tgtEl>
                                          <p:spTgt spid="23556">
                                            <p:txEl>
                                              <p:pRg st="0" end="0"/>
                                            </p:txEl>
                                          </p:spTgt>
                                        </p:tgtEl>
                                        <p:attrNameLst>
                                          <p:attrName>fillcolor</p:attrName>
                                        </p:attrNameLst>
                                      </p:cBhvr>
                                      <p:tavLst>
                                        <p:tav tm="0">
                                          <p:val>
                                            <p:clrVal>
                                              <a:schemeClr val="accent2"/>
                                            </p:clrVal>
                                          </p:val>
                                        </p:tav>
                                        <p:tav tm="50000">
                                          <p:val>
                                            <p:clrVal>
                                              <a:schemeClr val="hlink"/>
                                            </p:clrVal>
                                          </p:val>
                                        </p:tav>
                                      </p:tavLst>
                                    </p:anim>
                                    <p:set>
                                      <p:cBhvr>
                                        <p:cTn id="28" dur="80"/>
                                        <p:tgtEl>
                                          <p:spTgt spid="23556">
                                            <p:txEl>
                                              <p:pRg st="0" end="0"/>
                                            </p:txEl>
                                          </p:spTgt>
                                        </p:tgtEl>
                                        <p:attrNameLst>
                                          <p:attrName>fill.type</p:attrName>
                                        </p:attrNameLst>
                                      </p:cBhvr>
                                      <p:to>
                                        <p:strVal val="solid"/>
                                      </p:to>
                                    </p:set>
                                  </p:childTnLst>
                                </p:cTn>
                              </p:par>
                            </p:childTnLst>
                          </p:cTn>
                        </p:par>
                      </p:childTnLst>
                    </p:cTn>
                  </p:par>
                  <p:par>
                    <p:cTn id="29" fill="hold">
                      <p:stCondLst>
                        <p:cond delay="indefinite"/>
                      </p:stCondLst>
                      <p:childTnLst>
                        <p:par>
                          <p:cTn id="30" fill="hold">
                            <p:stCondLst>
                              <p:cond delay="0"/>
                            </p:stCondLst>
                            <p:childTnLst>
                              <p:par>
                                <p:cTn id="31" presetID="27" presetClass="entr" presetSubtype="0" fill="hold" nodeType="clickEffect">
                                  <p:stCondLst>
                                    <p:cond delay="0"/>
                                  </p:stCondLst>
                                  <p:iterate type="lt">
                                    <p:tmPct val="50000"/>
                                  </p:iterate>
                                  <p:childTnLst>
                                    <p:set>
                                      <p:cBhvr>
                                        <p:cTn id="32" dur="1" fill="hold">
                                          <p:stCondLst>
                                            <p:cond delay="0"/>
                                          </p:stCondLst>
                                        </p:cTn>
                                        <p:tgtEl>
                                          <p:spTgt spid="6">
                                            <p:txEl>
                                              <p:pRg st="0" end="0"/>
                                            </p:txEl>
                                          </p:spTgt>
                                        </p:tgtEl>
                                        <p:attrNameLst>
                                          <p:attrName>style.visibility</p:attrName>
                                        </p:attrNameLst>
                                      </p:cBhvr>
                                      <p:to>
                                        <p:strVal val="visible"/>
                                      </p:to>
                                    </p:set>
                                    <p:anim calcmode="discrete" valueType="clr">
                                      <p:cBhvr override="childStyle">
                                        <p:cTn id="33" dur="80"/>
                                        <p:tgtEl>
                                          <p:spTgt spid="6">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4" dur="80"/>
                                        <p:tgtEl>
                                          <p:spTgt spid="6">
                                            <p:txEl>
                                              <p:pRg st="0" end="0"/>
                                            </p:txEl>
                                          </p:spTgt>
                                        </p:tgtEl>
                                        <p:attrNameLst>
                                          <p:attrName>fillcolor</p:attrName>
                                        </p:attrNameLst>
                                      </p:cBhvr>
                                      <p:tavLst>
                                        <p:tav tm="0">
                                          <p:val>
                                            <p:clrVal>
                                              <a:schemeClr val="accent2"/>
                                            </p:clrVal>
                                          </p:val>
                                        </p:tav>
                                        <p:tav tm="50000">
                                          <p:val>
                                            <p:clrVal>
                                              <a:schemeClr val="hlink"/>
                                            </p:clrVal>
                                          </p:val>
                                        </p:tav>
                                      </p:tavLst>
                                    </p:anim>
                                    <p:set>
                                      <p:cBhvr>
                                        <p:cTn id="35" dur="80"/>
                                        <p:tgtEl>
                                          <p:spTgt spid="6">
                                            <p:txEl>
                                              <p:pRg st="0" end="0"/>
                                            </p:txEl>
                                          </p:spTgt>
                                        </p:tgtEl>
                                        <p:attrNameLst>
                                          <p:attrName>fill.type</p:attrName>
                                        </p:attrNameLst>
                                      </p:cBhvr>
                                      <p:to>
                                        <p:strVal val="solid"/>
                                      </p:to>
                                    </p:set>
                                  </p:childTnLst>
                                </p:cTn>
                              </p:par>
                            </p:childTnLst>
                          </p:cTn>
                        </p:par>
                      </p:childTnLst>
                    </p:cTn>
                  </p:par>
                  <p:par>
                    <p:cTn id="36" fill="hold">
                      <p:stCondLst>
                        <p:cond delay="indefinite"/>
                      </p:stCondLst>
                      <p:childTnLst>
                        <p:par>
                          <p:cTn id="37" fill="hold">
                            <p:stCondLst>
                              <p:cond delay="0"/>
                            </p:stCondLst>
                            <p:childTnLst>
                              <p:par>
                                <p:cTn id="38" presetID="27" presetClass="entr" presetSubtype="0" fill="hold" nodeType="clickEffect">
                                  <p:stCondLst>
                                    <p:cond delay="0"/>
                                  </p:stCondLst>
                                  <p:iterate type="lt">
                                    <p:tmPct val="50000"/>
                                  </p:iterate>
                                  <p:childTnLst>
                                    <p:set>
                                      <p:cBhvr>
                                        <p:cTn id="39" dur="1" fill="hold">
                                          <p:stCondLst>
                                            <p:cond delay="0"/>
                                          </p:stCondLst>
                                        </p:cTn>
                                        <p:tgtEl>
                                          <p:spTgt spid="3">
                                            <p:txEl>
                                              <p:pRg st="0" end="0"/>
                                            </p:txEl>
                                          </p:spTgt>
                                        </p:tgtEl>
                                        <p:attrNameLst>
                                          <p:attrName>style.visibility</p:attrName>
                                        </p:attrNameLst>
                                      </p:cBhvr>
                                      <p:to>
                                        <p:strVal val="visible"/>
                                      </p:to>
                                    </p:set>
                                    <p:anim calcmode="discrete" valueType="clr">
                                      <p:cBhvr override="childStyle">
                                        <p:cTn id="40" dur="80"/>
                                        <p:tgtEl>
                                          <p:spTgt spid="3">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41" dur="80"/>
                                        <p:tgtEl>
                                          <p:spTgt spid="3">
                                            <p:txEl>
                                              <p:pRg st="0" end="0"/>
                                            </p:txEl>
                                          </p:spTgt>
                                        </p:tgtEl>
                                        <p:attrNameLst>
                                          <p:attrName>fillcolor</p:attrName>
                                        </p:attrNameLst>
                                      </p:cBhvr>
                                      <p:tavLst>
                                        <p:tav tm="0">
                                          <p:val>
                                            <p:clrVal>
                                              <a:schemeClr val="accent2"/>
                                            </p:clrVal>
                                          </p:val>
                                        </p:tav>
                                        <p:tav tm="50000">
                                          <p:val>
                                            <p:clrVal>
                                              <a:schemeClr val="hlink"/>
                                            </p:clrVal>
                                          </p:val>
                                        </p:tav>
                                      </p:tavLst>
                                    </p:anim>
                                    <p:set>
                                      <p:cBhvr>
                                        <p:cTn id="42" dur="80"/>
                                        <p:tgtEl>
                                          <p:spTgt spid="3">
                                            <p:txEl>
                                              <p:pRg st="0" end="0"/>
                                            </p:txEl>
                                          </p:spTgt>
                                        </p:tgtEl>
                                        <p:attrNameLst>
                                          <p:attrName>fill.type</p:attrName>
                                        </p:attrNameLst>
                                      </p:cBhvr>
                                      <p:to>
                                        <p:strVal val="solid"/>
                                      </p:to>
                                    </p:set>
                                  </p:childTnLst>
                                </p:cTn>
                              </p:par>
                            </p:childTnLst>
                          </p:cTn>
                        </p:par>
                      </p:childTnLst>
                    </p:cTn>
                  </p:par>
                  <p:par>
                    <p:cTn id="43" fill="hold">
                      <p:stCondLst>
                        <p:cond delay="indefinite"/>
                      </p:stCondLst>
                      <p:childTnLst>
                        <p:par>
                          <p:cTn id="44" fill="hold">
                            <p:stCondLst>
                              <p:cond delay="0"/>
                            </p:stCondLst>
                            <p:childTnLst>
                              <p:par>
                                <p:cTn id="45" presetID="27" presetClass="entr" presetSubtype="0" fill="hold" nodeType="clickEffect">
                                  <p:stCondLst>
                                    <p:cond delay="0"/>
                                  </p:stCondLst>
                                  <p:iterate type="lt">
                                    <p:tmPct val="50000"/>
                                  </p:iterate>
                                  <p:childTnLst>
                                    <p:set>
                                      <p:cBhvr>
                                        <p:cTn id="46" dur="1" fill="hold">
                                          <p:stCondLst>
                                            <p:cond delay="0"/>
                                          </p:stCondLst>
                                        </p:cTn>
                                        <p:tgtEl>
                                          <p:spTgt spid="5">
                                            <p:txEl>
                                              <p:pRg st="0" end="0"/>
                                            </p:txEl>
                                          </p:spTgt>
                                        </p:tgtEl>
                                        <p:attrNameLst>
                                          <p:attrName>style.visibility</p:attrName>
                                        </p:attrNameLst>
                                      </p:cBhvr>
                                      <p:to>
                                        <p:strVal val="visible"/>
                                      </p:to>
                                    </p:set>
                                    <p:anim calcmode="discrete" valueType="clr">
                                      <p:cBhvr override="childStyle">
                                        <p:cTn id="47" dur="80"/>
                                        <p:tgtEl>
                                          <p:spTgt spid="5">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48" dur="80"/>
                                        <p:tgtEl>
                                          <p:spTgt spid="5">
                                            <p:txEl>
                                              <p:pRg st="0" end="0"/>
                                            </p:txEl>
                                          </p:spTgt>
                                        </p:tgtEl>
                                        <p:attrNameLst>
                                          <p:attrName>fillcolor</p:attrName>
                                        </p:attrNameLst>
                                      </p:cBhvr>
                                      <p:tavLst>
                                        <p:tav tm="0">
                                          <p:val>
                                            <p:clrVal>
                                              <a:schemeClr val="accent2"/>
                                            </p:clrVal>
                                          </p:val>
                                        </p:tav>
                                        <p:tav tm="50000">
                                          <p:val>
                                            <p:clrVal>
                                              <a:schemeClr val="hlink"/>
                                            </p:clrVal>
                                          </p:val>
                                        </p:tav>
                                      </p:tavLst>
                                    </p:anim>
                                    <p:set>
                                      <p:cBhvr>
                                        <p:cTn id="49" dur="80"/>
                                        <p:tgtEl>
                                          <p:spTgt spid="5">
                                            <p:txEl>
                                              <p:pRg st="0" end="0"/>
                                            </p:txEl>
                                          </p:spTgt>
                                        </p:tgtEl>
                                        <p:attrNameLst>
                                          <p:attrName>fill.type</p:attrName>
                                        </p:attrNameLst>
                                      </p:cBhvr>
                                      <p:to>
                                        <p:strVal val="solid"/>
                                      </p:to>
                                    </p:set>
                                  </p:childTnLst>
                                </p:cTn>
                              </p:par>
                            </p:childTnLst>
                          </p:cTn>
                        </p:par>
                      </p:childTnLst>
                    </p:cTn>
                  </p:par>
                  <p:par>
                    <p:cTn id="50" fill="hold">
                      <p:stCondLst>
                        <p:cond delay="indefinite"/>
                      </p:stCondLst>
                      <p:childTnLst>
                        <p:par>
                          <p:cTn id="51" fill="hold">
                            <p:stCondLst>
                              <p:cond delay="0"/>
                            </p:stCondLst>
                            <p:childTnLst>
                              <p:par>
                                <p:cTn id="52" presetID="27" presetClass="entr" presetSubtype="0" fill="hold" nodeType="clickEffect">
                                  <p:stCondLst>
                                    <p:cond delay="0"/>
                                  </p:stCondLst>
                                  <p:iterate type="lt">
                                    <p:tmPct val="50000"/>
                                  </p:iterate>
                                  <p:childTnLst>
                                    <p:set>
                                      <p:cBhvr>
                                        <p:cTn id="53" dur="1" fill="hold">
                                          <p:stCondLst>
                                            <p:cond delay="0"/>
                                          </p:stCondLst>
                                        </p:cTn>
                                        <p:tgtEl>
                                          <p:spTgt spid="4">
                                            <p:txEl>
                                              <p:pRg st="0" end="0"/>
                                            </p:txEl>
                                          </p:spTgt>
                                        </p:tgtEl>
                                        <p:attrNameLst>
                                          <p:attrName>style.visibility</p:attrName>
                                        </p:attrNameLst>
                                      </p:cBhvr>
                                      <p:to>
                                        <p:strVal val="visible"/>
                                      </p:to>
                                    </p:set>
                                    <p:anim calcmode="discrete" valueType="clr">
                                      <p:cBhvr override="childStyle">
                                        <p:cTn id="54" dur="80"/>
                                        <p:tgtEl>
                                          <p:spTgt spid="4">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55" dur="80"/>
                                        <p:tgtEl>
                                          <p:spTgt spid="4">
                                            <p:txEl>
                                              <p:pRg st="0" end="0"/>
                                            </p:txEl>
                                          </p:spTgt>
                                        </p:tgtEl>
                                        <p:attrNameLst>
                                          <p:attrName>fillcolor</p:attrName>
                                        </p:attrNameLst>
                                      </p:cBhvr>
                                      <p:tavLst>
                                        <p:tav tm="0">
                                          <p:val>
                                            <p:clrVal>
                                              <a:schemeClr val="accent2"/>
                                            </p:clrVal>
                                          </p:val>
                                        </p:tav>
                                        <p:tav tm="50000">
                                          <p:val>
                                            <p:clrVal>
                                              <a:schemeClr val="hlink"/>
                                            </p:clrVal>
                                          </p:val>
                                        </p:tav>
                                      </p:tavLst>
                                    </p:anim>
                                    <p:set>
                                      <p:cBhvr>
                                        <p:cTn id="56" dur="80"/>
                                        <p:tgtEl>
                                          <p:spTgt spid="4">
                                            <p:txEl>
                                              <p:pRg st="0" end="0"/>
                                            </p:txEl>
                                          </p:spTgt>
                                        </p:tgtEl>
                                        <p:attrNameLst>
                                          <p:attrName>fill.type</p:attrName>
                                        </p:attrNameLst>
                                      </p:cBhvr>
                                      <p:to>
                                        <p:strVal val="solid"/>
                                      </p:to>
                                    </p:set>
                                  </p:childTnLst>
                                </p:cTn>
                              </p:par>
                            </p:childTnLst>
                          </p:cTn>
                        </p:par>
                      </p:childTnLst>
                    </p:cTn>
                  </p:par>
                  <p:par>
                    <p:cTn id="57" fill="hold">
                      <p:stCondLst>
                        <p:cond delay="indefinite"/>
                      </p:stCondLst>
                      <p:childTnLst>
                        <p:par>
                          <p:cTn id="58" fill="hold">
                            <p:stCondLst>
                              <p:cond delay="0"/>
                            </p:stCondLst>
                            <p:childTnLst>
                              <p:par>
                                <p:cTn id="59" presetID="27" presetClass="entr" presetSubtype="0" fill="hold" nodeType="clickEffect">
                                  <p:stCondLst>
                                    <p:cond delay="0"/>
                                  </p:stCondLst>
                                  <p:iterate type="lt">
                                    <p:tmPct val="50000"/>
                                  </p:iterate>
                                  <p:childTnLst>
                                    <p:set>
                                      <p:cBhvr>
                                        <p:cTn id="60" dur="1" fill="hold">
                                          <p:stCondLst>
                                            <p:cond delay="0"/>
                                          </p:stCondLst>
                                        </p:cTn>
                                        <p:tgtEl>
                                          <p:spTgt spid="7">
                                            <p:txEl>
                                              <p:pRg st="0" end="0"/>
                                            </p:txEl>
                                          </p:spTgt>
                                        </p:tgtEl>
                                        <p:attrNameLst>
                                          <p:attrName>style.visibility</p:attrName>
                                        </p:attrNameLst>
                                      </p:cBhvr>
                                      <p:to>
                                        <p:strVal val="visible"/>
                                      </p:to>
                                    </p:set>
                                    <p:anim calcmode="discrete" valueType="clr">
                                      <p:cBhvr override="childStyle">
                                        <p:cTn id="61" dur="80"/>
                                        <p:tgtEl>
                                          <p:spTgt spid="7">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62" dur="80"/>
                                        <p:tgtEl>
                                          <p:spTgt spid="7">
                                            <p:txEl>
                                              <p:pRg st="0" end="0"/>
                                            </p:txEl>
                                          </p:spTgt>
                                        </p:tgtEl>
                                        <p:attrNameLst>
                                          <p:attrName>fillcolor</p:attrName>
                                        </p:attrNameLst>
                                      </p:cBhvr>
                                      <p:tavLst>
                                        <p:tav tm="0">
                                          <p:val>
                                            <p:clrVal>
                                              <a:schemeClr val="accent2"/>
                                            </p:clrVal>
                                          </p:val>
                                        </p:tav>
                                        <p:tav tm="50000">
                                          <p:val>
                                            <p:clrVal>
                                              <a:schemeClr val="hlink"/>
                                            </p:clrVal>
                                          </p:val>
                                        </p:tav>
                                      </p:tavLst>
                                    </p:anim>
                                    <p:set>
                                      <p:cBhvr>
                                        <p:cTn id="63" dur="80"/>
                                        <p:tgtEl>
                                          <p:spTgt spid="7">
                                            <p:txEl>
                                              <p:pRg st="0" end="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9457" name="Picture 4"/>
          <p:cNvPicPr>
            <a:picLocks noChangeAspect="1"/>
          </p:cNvPicPr>
          <p:nvPr/>
        </p:nvPicPr>
        <p:blipFill>
          <a:blip r:embed="rId1"/>
          <a:stretch>
            <a:fillRect/>
          </a:stretch>
        </p:blipFill>
        <p:spPr>
          <a:xfrm>
            <a:off x="0" y="0"/>
            <a:ext cx="4572000" cy="3429000"/>
          </a:xfrm>
          <a:prstGeom prst="rect">
            <a:avLst/>
          </a:prstGeom>
          <a:noFill/>
          <a:ln w="9525">
            <a:noFill/>
          </a:ln>
        </p:spPr>
      </p:pic>
      <p:pic>
        <p:nvPicPr>
          <p:cNvPr id="11270" name="Picture 6" descr="龙卷风"/>
          <p:cNvPicPr>
            <a:picLocks noChangeAspect="1"/>
          </p:cNvPicPr>
          <p:nvPr/>
        </p:nvPicPr>
        <p:blipFill>
          <a:blip r:embed="rId2"/>
          <a:stretch>
            <a:fillRect/>
          </a:stretch>
        </p:blipFill>
        <p:spPr>
          <a:xfrm>
            <a:off x="4572000" y="0"/>
            <a:ext cx="4572000" cy="3429000"/>
          </a:xfrm>
          <a:prstGeom prst="rect">
            <a:avLst/>
          </a:prstGeom>
          <a:noFill/>
          <a:ln w="9525">
            <a:noFill/>
          </a:ln>
        </p:spPr>
      </p:pic>
      <p:pic>
        <p:nvPicPr>
          <p:cNvPr id="11272" name="Picture 8" descr="沙尘暴"/>
          <p:cNvPicPr>
            <a:picLocks noChangeAspect="1"/>
          </p:cNvPicPr>
          <p:nvPr/>
        </p:nvPicPr>
        <p:blipFill>
          <a:blip r:embed="rId3"/>
          <a:stretch>
            <a:fillRect/>
          </a:stretch>
        </p:blipFill>
        <p:spPr>
          <a:xfrm>
            <a:off x="0" y="3429000"/>
            <a:ext cx="4572000" cy="3429000"/>
          </a:xfrm>
          <a:prstGeom prst="rect">
            <a:avLst/>
          </a:prstGeom>
          <a:noFill/>
          <a:ln w="9525">
            <a:noFill/>
          </a:ln>
        </p:spPr>
      </p:pic>
      <p:pic>
        <p:nvPicPr>
          <p:cNvPr id="19460" name="Picture 9"/>
          <p:cNvPicPr>
            <a:picLocks noChangeAspect="1"/>
          </p:cNvPicPr>
          <p:nvPr/>
        </p:nvPicPr>
        <p:blipFill>
          <a:blip r:embed="rId4"/>
          <a:stretch>
            <a:fillRect/>
          </a:stretch>
        </p:blipFill>
        <p:spPr>
          <a:xfrm>
            <a:off x="4572000" y="3429000"/>
            <a:ext cx="4572000" cy="3429000"/>
          </a:xfrm>
          <a:prstGeom prst="rect">
            <a:avLst/>
          </a:prstGeom>
          <a:noFill/>
          <a:ln w="9525">
            <a:noFill/>
          </a:ln>
        </p:spPr>
      </p:pic>
      <p:sp>
        <p:nvSpPr>
          <p:cNvPr id="19462" name="Text Box 10"/>
          <p:cNvSpPr txBox="1"/>
          <p:nvPr/>
        </p:nvSpPr>
        <p:spPr>
          <a:xfrm>
            <a:off x="0" y="0"/>
            <a:ext cx="793750" cy="1123950"/>
          </a:xfrm>
          <a:prstGeom prst="rect">
            <a:avLst/>
          </a:prstGeom>
          <a:noFill/>
          <a:ln w="9525">
            <a:noFill/>
          </a:ln>
        </p:spPr>
        <p:txBody>
          <a:bodyPr vert="eaVert" wrap="none" anchor="t">
            <a:spAutoFit/>
          </a:bodyPr>
          <a:p>
            <a:r>
              <a:rPr lang="zh-CN" altLang="en-US" sz="4000" b="1" dirty="0">
                <a:solidFill>
                  <a:schemeClr val="bg1"/>
                </a:solidFill>
                <a:latin typeface="Arial" panose="020B0604020202020204" pitchFamily="34" charset="0"/>
                <a:ea typeface="华文彩云" charset="-122"/>
              </a:rPr>
              <a:t>台风</a:t>
            </a:r>
            <a:endParaRPr lang="zh-CN" altLang="en-US" sz="4000" b="1" dirty="0">
              <a:solidFill>
                <a:schemeClr val="bg1"/>
              </a:solidFill>
              <a:latin typeface="Arial" panose="020B0604020202020204" pitchFamily="34" charset="0"/>
              <a:ea typeface="华文彩云" charset="-122"/>
            </a:endParaRPr>
          </a:p>
        </p:txBody>
      </p:sp>
      <p:sp>
        <p:nvSpPr>
          <p:cNvPr id="19463" name="Text Box 11"/>
          <p:cNvSpPr txBox="1"/>
          <p:nvPr/>
        </p:nvSpPr>
        <p:spPr>
          <a:xfrm>
            <a:off x="0" y="5218113"/>
            <a:ext cx="793750" cy="1639887"/>
          </a:xfrm>
          <a:prstGeom prst="rect">
            <a:avLst/>
          </a:prstGeom>
          <a:noFill/>
          <a:ln w="9525">
            <a:noFill/>
          </a:ln>
        </p:spPr>
        <p:txBody>
          <a:bodyPr vert="eaVert" wrap="none" anchor="t">
            <a:spAutoFit/>
          </a:bodyPr>
          <a:p>
            <a:r>
              <a:rPr lang="zh-CN" altLang="en-US" sz="4000" b="1" dirty="0">
                <a:solidFill>
                  <a:schemeClr val="bg1"/>
                </a:solidFill>
                <a:latin typeface="Arial" panose="020B0604020202020204" pitchFamily="34" charset="0"/>
                <a:ea typeface="华文彩云" charset="-122"/>
              </a:rPr>
              <a:t>沙尘暴</a:t>
            </a:r>
            <a:endParaRPr lang="zh-CN" altLang="en-US" sz="4000" b="1" dirty="0">
              <a:solidFill>
                <a:schemeClr val="bg1"/>
              </a:solidFill>
              <a:latin typeface="Arial" panose="020B0604020202020204" pitchFamily="34" charset="0"/>
              <a:ea typeface="华文彩云" charset="-122"/>
            </a:endParaRPr>
          </a:p>
        </p:txBody>
      </p:sp>
      <p:sp>
        <p:nvSpPr>
          <p:cNvPr id="19464" name="Text Box 13"/>
          <p:cNvSpPr txBox="1"/>
          <p:nvPr/>
        </p:nvSpPr>
        <p:spPr>
          <a:xfrm>
            <a:off x="8350250" y="5734050"/>
            <a:ext cx="793750" cy="1123950"/>
          </a:xfrm>
          <a:prstGeom prst="rect">
            <a:avLst/>
          </a:prstGeom>
          <a:noFill/>
          <a:ln w="9525">
            <a:noFill/>
          </a:ln>
        </p:spPr>
        <p:txBody>
          <a:bodyPr vert="eaVert" wrap="none" anchor="t">
            <a:spAutoFit/>
          </a:bodyPr>
          <a:p>
            <a:r>
              <a:rPr lang="zh-CN" altLang="en-US" sz="4000" b="1" dirty="0">
                <a:solidFill>
                  <a:schemeClr val="bg1"/>
                </a:solidFill>
                <a:latin typeface="Arial" panose="020B0604020202020204" pitchFamily="34" charset="0"/>
                <a:ea typeface="华文彩云" charset="-122"/>
              </a:rPr>
              <a:t>洪水</a:t>
            </a:r>
            <a:endParaRPr lang="zh-CN" altLang="en-US" sz="4000" b="1" dirty="0">
              <a:solidFill>
                <a:schemeClr val="bg1"/>
              </a:solidFill>
              <a:latin typeface="Arial" panose="020B0604020202020204" pitchFamily="34" charset="0"/>
              <a:ea typeface="华文彩云" charset="-122"/>
            </a:endParaRPr>
          </a:p>
        </p:txBody>
      </p:sp>
      <p:sp>
        <p:nvSpPr>
          <p:cNvPr id="19465" name="Text Box 14"/>
          <p:cNvSpPr txBox="1"/>
          <p:nvPr/>
        </p:nvSpPr>
        <p:spPr>
          <a:xfrm>
            <a:off x="8359775" y="0"/>
            <a:ext cx="793750" cy="1639888"/>
          </a:xfrm>
          <a:prstGeom prst="rect">
            <a:avLst/>
          </a:prstGeom>
          <a:noFill/>
          <a:ln w="9525">
            <a:noFill/>
          </a:ln>
        </p:spPr>
        <p:txBody>
          <a:bodyPr vert="eaVert" wrap="none" anchor="t">
            <a:spAutoFit/>
          </a:bodyPr>
          <a:p>
            <a:r>
              <a:rPr lang="zh-CN" altLang="en-US" sz="4000" b="1" dirty="0">
                <a:solidFill>
                  <a:schemeClr val="bg1"/>
                </a:solidFill>
                <a:latin typeface="Arial" panose="020B0604020202020204" pitchFamily="34" charset="0"/>
                <a:ea typeface="华文彩云" charset="-122"/>
              </a:rPr>
              <a:t>龙卷风</a:t>
            </a:r>
            <a:endParaRPr lang="zh-CN" altLang="en-US" sz="4000" b="1" dirty="0">
              <a:solidFill>
                <a:schemeClr val="bg1"/>
              </a:solidFill>
              <a:latin typeface="Arial" panose="020B0604020202020204" pitchFamily="34" charset="0"/>
              <a:ea typeface="华文彩云" charset="-122"/>
            </a:endParaRPr>
          </a:p>
        </p:txBody>
      </p:sp>
      <p:sp>
        <p:nvSpPr>
          <p:cNvPr id="19466" name="WordArt 15"/>
          <p:cNvSpPr>
            <a:spLocks noTextEdit="1"/>
          </p:cNvSpPr>
          <p:nvPr/>
        </p:nvSpPr>
        <p:spPr>
          <a:xfrm>
            <a:off x="971550" y="3429000"/>
            <a:ext cx="7000875" cy="1906588"/>
          </a:xfrm>
          <a:prstGeom prst="rect">
            <a:avLst/>
          </a:prstGeom>
        </p:spPr>
        <p:txBody>
          <a:bodyPr wrap="none" fromWordArt="1">
            <a:prstTxWarp prst="textWave1">
              <a:avLst>
                <a:gd name="adj1" fmla="val 13005"/>
                <a:gd name="adj2" fmla="val 0"/>
              </a:avLst>
            </a:prstTxWarp>
            <a:normAutofit/>
          </a:bodyPr>
          <a:p>
            <a:pPr algn="l"/>
            <a:r>
              <a:rPr lang="zh-CN" altLang="en-US" sz="3600" b="1">
                <a:ln w="9525" cap="flat" cmpd="sng">
                  <a:solidFill>
                    <a:srgbClr val="FF0000"/>
                  </a:solidFill>
                  <a:prstDash val="solid"/>
                  <a:round/>
                  <a:headEnd type="none" w="med" len="med"/>
                  <a:tailEnd type="none" w="med" len="med"/>
                </a:ln>
                <a:solidFill>
                  <a:schemeClr val="hlink"/>
                </a:solidFill>
                <a:effectLst>
                  <a:outerShdw dist="53882" dir="2699999" algn="ctr" rotWithShape="0">
                    <a:srgbClr val="C0C0C0">
                      <a:alpha val="79999"/>
                    </a:srgbClr>
                  </a:outerShdw>
                </a:effectLst>
                <a:latin typeface="宋体" panose="02010600030101010101" pitchFamily="2" charset="-122"/>
                <a:ea typeface="宋体" panose="02010600030101010101" pitchFamily="2" charset="-122"/>
              </a:rPr>
              <a:t>面对自然灾害，你准备好了吗？</a:t>
            </a:r>
            <a:endParaRPr lang="zh-CN" altLang="en-US" sz="3600" b="1">
              <a:ln w="9525" cap="flat" cmpd="sng">
                <a:solidFill>
                  <a:srgbClr val="FF0000"/>
                </a:solidFill>
                <a:prstDash val="solid"/>
                <a:round/>
                <a:headEnd type="none" w="med" len="med"/>
                <a:tailEnd type="none" w="med" len="med"/>
              </a:ln>
              <a:solidFill>
                <a:schemeClr val="hlink"/>
              </a:solidFill>
              <a:effectLst>
                <a:outerShdw dist="53882" dir="2699999" algn="ctr" rotWithShape="0">
                  <a:srgbClr val="C0C0C0">
                    <a:alpha val="79999"/>
                  </a:srgbClr>
                </a:outerShdw>
              </a:effectLst>
              <a:latin typeface="宋体" panose="02010600030101010101" pitchFamily="2" charset="-122"/>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withEffect">
                                  <p:stCondLst>
                                    <p:cond delay="0"/>
                                  </p:stCondLst>
                                  <p:childTnLst>
                                    <p:set>
                                      <p:cBhvr>
                                        <p:cTn id="6" dur="1" fill="hold">
                                          <p:stCondLst>
                                            <p:cond delay="0"/>
                                          </p:stCondLst>
                                        </p:cTn>
                                        <p:tgtEl>
                                          <p:spTgt spid="11270"/>
                                        </p:tgtEl>
                                        <p:attrNameLst>
                                          <p:attrName>style.visibility</p:attrName>
                                        </p:attrNameLst>
                                      </p:cBhvr>
                                      <p:to>
                                        <p:strVal val="visible"/>
                                      </p:to>
                                    </p:set>
                                    <p:anim calcmode="lin" valueType="num">
                                      <p:cBhvr>
                                        <p:cTn id="7" dur="500" decel="50000" fill="hold">
                                          <p:stCondLst>
                                            <p:cond delay="0"/>
                                          </p:stCondLst>
                                        </p:cTn>
                                        <p:tgtEl>
                                          <p:spTgt spid="11270"/>
                                        </p:tgtEl>
                                        <p:attrNameLst>
                                          <p:attrName>style.rotation</p:attrName>
                                        </p:attrNameLst>
                                      </p:cBhvr>
                                      <p:tavLst>
                                        <p:tav tm="0">
                                          <p:val>
                                            <p:fltVal val="-90.000000"/>
                                          </p:val>
                                        </p:tav>
                                        <p:tav tm="100000">
                                          <p:val>
                                            <p:fltVal val="0.000000"/>
                                          </p:val>
                                        </p:tav>
                                      </p:tavLst>
                                    </p:anim>
                                    <p:anim calcmode="lin" valueType="num">
                                      <p:cBhvr>
                                        <p:cTn id="8" dur="500" decel="50000" fill="hold">
                                          <p:stCondLst>
                                            <p:cond delay="0"/>
                                          </p:stCondLst>
                                        </p:cTn>
                                        <p:tgtEl>
                                          <p:spTgt spid="11270"/>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11270"/>
                                        </p:tgtEl>
                                        <p:attrNameLst>
                                          <p:attrName>ppt_w</p:attrName>
                                        </p:attrNameLst>
                                      </p:cBhvr>
                                      <p:tavLst>
                                        <p:tav tm="0">
                                          <p:val>
                                            <p:strVal val="#ppt_w*.05"/>
                                          </p:val>
                                        </p:tav>
                                        <p:tav tm="100000">
                                          <p:val>
                                            <p:strVal val="#ppt_w"/>
                                          </p:val>
                                        </p:tav>
                                      </p:tavLst>
                                    </p:anim>
                                    <p:anim calcmode="lin" valueType="num">
                                      <p:cBhvr>
                                        <p:cTn id="10" dur="1000" fill="hold"/>
                                        <p:tgtEl>
                                          <p:spTgt spid="11270"/>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11270"/>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11270"/>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11270"/>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11270"/>
                                        </p:tgtEl>
                                      </p:cBhvr>
                                    </p:animEffect>
                                  </p:childTnLst>
                                </p:cTn>
                              </p:par>
                              <p:par>
                                <p:cTn id="15" presetID="48" presetClass="entr" presetSubtype="0" accel="50000" fill="hold" nodeType="withEffect">
                                  <p:stCondLst>
                                    <p:cond delay="0"/>
                                  </p:stCondLst>
                                  <p:childTnLst>
                                    <p:set>
                                      <p:cBhvr>
                                        <p:cTn id="16" dur="1" fill="hold">
                                          <p:stCondLst>
                                            <p:cond delay="0"/>
                                          </p:stCondLst>
                                        </p:cTn>
                                        <p:tgtEl>
                                          <p:spTgt spid="11272"/>
                                        </p:tgtEl>
                                        <p:attrNameLst>
                                          <p:attrName>style.visibility</p:attrName>
                                        </p:attrNameLst>
                                      </p:cBhvr>
                                      <p:to>
                                        <p:strVal val="visible"/>
                                      </p:to>
                                    </p:set>
                                    <p:anim calcmode="lin" valueType="num">
                                      <p:cBhvr>
                                        <p:cTn id="17" dur="1000" fill="hold"/>
                                        <p:tgtEl>
                                          <p:spTgt spid="11272"/>
                                        </p:tgtEl>
                                        <p:attrNameLst>
                                          <p:attrName>style.rotation</p:attrName>
                                        </p:attrNameLst>
                                      </p:cBhvr>
                                      <p:tavLst>
                                        <p:tav tm="0">
                                          <p:val>
                                            <p:fltVal val="90.000000"/>
                                          </p:val>
                                        </p:tav>
                                        <p:tav tm="80000">
                                          <p:val>
                                            <p:fltVal val="90.000000"/>
                                          </p:val>
                                        </p:tav>
                                        <p:tav tm="80000">
                                          <p:val>
                                            <p:fltVal val="90.000000"/>
                                          </p:val>
                                        </p:tav>
                                        <p:tav tm="100000">
                                          <p:val>
                                            <p:fltVal val="0.000000"/>
                                          </p:val>
                                        </p:tav>
                                      </p:tavLst>
                                    </p:anim>
                                    <p:anim calcmode="lin" valueType="num">
                                      <p:cBhvr>
                                        <p:cTn id="18" dur="1000" fill="hold"/>
                                        <p:tgtEl>
                                          <p:spTgt spid="11272"/>
                                        </p:tgtEl>
                                        <p:attrNameLst>
                                          <p:attrName>ppt_x</p:attrName>
                                        </p:attrNameLst>
                                      </p:cBhvr>
                                      <p:tavLst>
                                        <p:tav tm="0">
                                          <p:val>
                                            <p:fltVal val="-1.000000"/>
                                          </p:val>
                                        </p:tav>
                                        <p:tav tm="50000">
                                          <p:val>
                                            <p:fltVal val="0.950000"/>
                                          </p:val>
                                        </p:tav>
                                        <p:tav tm="100000">
                                          <p:val>
                                            <p:strVal val="#ppt_x"/>
                                          </p:val>
                                        </p:tav>
                                      </p:tavLst>
                                    </p:anim>
                                    <p:anim calcmode="lin" valueType="num">
                                      <p:cBhvr>
                                        <p:cTn id="19" dur="1000" fill="hold"/>
                                        <p:tgtEl>
                                          <p:spTgt spid="11272"/>
                                        </p:tgtEl>
                                        <p:attrNameLst>
                                          <p:attrName>ppt_y</p:attrName>
                                        </p:attrNameLst>
                                      </p:cBhvr>
                                      <p:tavLst>
                                        <p:tav tm="0">
                                          <p:val>
                                            <p:strVal val="#ppt_y"/>
                                          </p:val>
                                        </p:tav>
                                        <p:tav tm="100000">
                                          <p:val>
                                            <p:strVal val="#ppt_y"/>
                                          </p:val>
                                        </p:tav>
                                      </p:tavLst>
                                    </p:anim>
                                    <p:animEffect transition="in" filter="fade">
                                      <p:cBhvr>
                                        <p:cTn id="20" dur="1000"/>
                                        <p:tgtEl>
                                          <p:spTgt spid="11272"/>
                                        </p:tgtEl>
                                      </p:cBhvr>
                                    </p:animEffect>
                                  </p:childTnLst>
                                </p:cTn>
                              </p:par>
                            </p:childTnLst>
                          </p:cTn>
                        </p:par>
                      </p:childTnLst>
                    </p:cTn>
                  </p:par>
                  <p:par>
                    <p:cTn id="21" fill="hold">
                      <p:stCondLst>
                        <p:cond delay="indefinite"/>
                      </p:stCondLst>
                      <p:childTnLst>
                        <p:par>
                          <p:cTn id="22" fill="hold">
                            <p:stCondLst>
                              <p:cond delay="0"/>
                            </p:stCondLst>
                            <p:childTnLst>
                              <p:par>
                                <p:cTn id="23" presetID="50" presetClass="entr" presetSubtype="0" decel="100000" fill="hold" grpId="0" nodeType="clickEffect">
                                  <p:stCondLst>
                                    <p:cond delay="0"/>
                                  </p:stCondLst>
                                  <p:childTnLst>
                                    <p:set>
                                      <p:cBhvr>
                                        <p:cTn id="24" dur="1" fill="hold">
                                          <p:stCondLst>
                                            <p:cond delay="0"/>
                                          </p:stCondLst>
                                        </p:cTn>
                                        <p:tgtEl>
                                          <p:spTgt spid="19462"/>
                                        </p:tgtEl>
                                        <p:attrNameLst>
                                          <p:attrName>style.visibility</p:attrName>
                                        </p:attrNameLst>
                                      </p:cBhvr>
                                      <p:to>
                                        <p:strVal val="visible"/>
                                      </p:to>
                                    </p:set>
                                    <p:anim calcmode="lin" valueType="num">
                                      <p:cBhvr>
                                        <p:cTn id="25" dur="1000" fill="hold"/>
                                        <p:tgtEl>
                                          <p:spTgt spid="19462"/>
                                        </p:tgtEl>
                                        <p:attrNameLst>
                                          <p:attrName>ppt_w</p:attrName>
                                        </p:attrNameLst>
                                      </p:cBhvr>
                                      <p:tavLst>
                                        <p:tav tm="0">
                                          <p:val>
                                            <p:strVal val="#ppt_w+.3"/>
                                          </p:val>
                                        </p:tav>
                                        <p:tav tm="100000">
                                          <p:val>
                                            <p:strVal val="#ppt_w"/>
                                          </p:val>
                                        </p:tav>
                                      </p:tavLst>
                                    </p:anim>
                                    <p:anim calcmode="lin" valueType="num">
                                      <p:cBhvr>
                                        <p:cTn id="26" dur="1000" fill="hold"/>
                                        <p:tgtEl>
                                          <p:spTgt spid="19462"/>
                                        </p:tgtEl>
                                        <p:attrNameLst>
                                          <p:attrName>ppt_h</p:attrName>
                                        </p:attrNameLst>
                                      </p:cBhvr>
                                      <p:tavLst>
                                        <p:tav tm="0">
                                          <p:val>
                                            <p:strVal val="#ppt_h"/>
                                          </p:val>
                                        </p:tav>
                                        <p:tav tm="100000">
                                          <p:val>
                                            <p:strVal val="#ppt_h"/>
                                          </p:val>
                                        </p:tav>
                                      </p:tavLst>
                                    </p:anim>
                                    <p:animEffect transition="in" filter="fade">
                                      <p:cBhvr>
                                        <p:cTn id="27" dur="1000"/>
                                        <p:tgtEl>
                                          <p:spTgt spid="19462"/>
                                        </p:tgtEl>
                                      </p:cBhvr>
                                    </p:animEffect>
                                  </p:childTnLst>
                                </p:cTn>
                              </p:par>
                            </p:childTnLst>
                          </p:cTn>
                        </p:par>
                      </p:childTnLst>
                    </p:cTn>
                  </p:par>
                  <p:par>
                    <p:cTn id="28" fill="hold">
                      <p:stCondLst>
                        <p:cond delay="indefinite"/>
                      </p:stCondLst>
                      <p:childTnLst>
                        <p:par>
                          <p:cTn id="29" fill="hold">
                            <p:stCondLst>
                              <p:cond delay="0"/>
                            </p:stCondLst>
                            <p:childTnLst>
                              <p:par>
                                <p:cTn id="30" presetID="50" presetClass="entr" presetSubtype="0" decel="100000" fill="hold" grpId="0" nodeType="clickEffect">
                                  <p:stCondLst>
                                    <p:cond delay="0"/>
                                  </p:stCondLst>
                                  <p:childTnLst>
                                    <p:set>
                                      <p:cBhvr>
                                        <p:cTn id="31" dur="1" fill="hold">
                                          <p:stCondLst>
                                            <p:cond delay="0"/>
                                          </p:stCondLst>
                                        </p:cTn>
                                        <p:tgtEl>
                                          <p:spTgt spid="19465"/>
                                        </p:tgtEl>
                                        <p:attrNameLst>
                                          <p:attrName>style.visibility</p:attrName>
                                        </p:attrNameLst>
                                      </p:cBhvr>
                                      <p:to>
                                        <p:strVal val="visible"/>
                                      </p:to>
                                    </p:set>
                                    <p:anim calcmode="lin" valueType="num">
                                      <p:cBhvr>
                                        <p:cTn id="32" dur="1000" fill="hold"/>
                                        <p:tgtEl>
                                          <p:spTgt spid="19465"/>
                                        </p:tgtEl>
                                        <p:attrNameLst>
                                          <p:attrName>ppt_w</p:attrName>
                                        </p:attrNameLst>
                                      </p:cBhvr>
                                      <p:tavLst>
                                        <p:tav tm="0">
                                          <p:val>
                                            <p:strVal val="#ppt_w+.3"/>
                                          </p:val>
                                        </p:tav>
                                        <p:tav tm="100000">
                                          <p:val>
                                            <p:strVal val="#ppt_w"/>
                                          </p:val>
                                        </p:tav>
                                      </p:tavLst>
                                    </p:anim>
                                    <p:anim calcmode="lin" valueType="num">
                                      <p:cBhvr>
                                        <p:cTn id="33" dur="1000" fill="hold"/>
                                        <p:tgtEl>
                                          <p:spTgt spid="19465"/>
                                        </p:tgtEl>
                                        <p:attrNameLst>
                                          <p:attrName>ppt_h</p:attrName>
                                        </p:attrNameLst>
                                      </p:cBhvr>
                                      <p:tavLst>
                                        <p:tav tm="0">
                                          <p:val>
                                            <p:strVal val="#ppt_h"/>
                                          </p:val>
                                        </p:tav>
                                        <p:tav tm="100000">
                                          <p:val>
                                            <p:strVal val="#ppt_h"/>
                                          </p:val>
                                        </p:tav>
                                      </p:tavLst>
                                    </p:anim>
                                    <p:animEffect transition="in" filter="fade">
                                      <p:cBhvr>
                                        <p:cTn id="34" dur="1000"/>
                                        <p:tgtEl>
                                          <p:spTgt spid="19465"/>
                                        </p:tgtEl>
                                      </p:cBhvr>
                                    </p:animEffect>
                                  </p:childTnLst>
                                </p:cTn>
                              </p:par>
                            </p:childTnLst>
                          </p:cTn>
                        </p:par>
                      </p:childTnLst>
                    </p:cTn>
                  </p:par>
                  <p:par>
                    <p:cTn id="35" fill="hold">
                      <p:stCondLst>
                        <p:cond delay="indefinite"/>
                      </p:stCondLst>
                      <p:childTnLst>
                        <p:par>
                          <p:cTn id="36" fill="hold">
                            <p:stCondLst>
                              <p:cond delay="0"/>
                            </p:stCondLst>
                            <p:childTnLst>
                              <p:par>
                                <p:cTn id="37" presetID="50" presetClass="entr" presetSubtype="0" decel="100000" fill="hold" grpId="0" nodeType="clickEffect">
                                  <p:stCondLst>
                                    <p:cond delay="0"/>
                                  </p:stCondLst>
                                  <p:childTnLst>
                                    <p:set>
                                      <p:cBhvr>
                                        <p:cTn id="38" dur="1" fill="hold">
                                          <p:stCondLst>
                                            <p:cond delay="0"/>
                                          </p:stCondLst>
                                        </p:cTn>
                                        <p:tgtEl>
                                          <p:spTgt spid="19463"/>
                                        </p:tgtEl>
                                        <p:attrNameLst>
                                          <p:attrName>style.visibility</p:attrName>
                                        </p:attrNameLst>
                                      </p:cBhvr>
                                      <p:to>
                                        <p:strVal val="visible"/>
                                      </p:to>
                                    </p:set>
                                    <p:anim calcmode="lin" valueType="num">
                                      <p:cBhvr>
                                        <p:cTn id="39" dur="1000" fill="hold"/>
                                        <p:tgtEl>
                                          <p:spTgt spid="19463"/>
                                        </p:tgtEl>
                                        <p:attrNameLst>
                                          <p:attrName>ppt_w</p:attrName>
                                        </p:attrNameLst>
                                      </p:cBhvr>
                                      <p:tavLst>
                                        <p:tav tm="0">
                                          <p:val>
                                            <p:strVal val="#ppt_w+.3"/>
                                          </p:val>
                                        </p:tav>
                                        <p:tav tm="100000">
                                          <p:val>
                                            <p:strVal val="#ppt_w"/>
                                          </p:val>
                                        </p:tav>
                                      </p:tavLst>
                                    </p:anim>
                                    <p:anim calcmode="lin" valueType="num">
                                      <p:cBhvr>
                                        <p:cTn id="40" dur="1000" fill="hold"/>
                                        <p:tgtEl>
                                          <p:spTgt spid="19463"/>
                                        </p:tgtEl>
                                        <p:attrNameLst>
                                          <p:attrName>ppt_h</p:attrName>
                                        </p:attrNameLst>
                                      </p:cBhvr>
                                      <p:tavLst>
                                        <p:tav tm="0">
                                          <p:val>
                                            <p:strVal val="#ppt_h"/>
                                          </p:val>
                                        </p:tav>
                                        <p:tav tm="100000">
                                          <p:val>
                                            <p:strVal val="#ppt_h"/>
                                          </p:val>
                                        </p:tav>
                                      </p:tavLst>
                                    </p:anim>
                                    <p:animEffect transition="in" filter="fade">
                                      <p:cBhvr>
                                        <p:cTn id="41" dur="1000"/>
                                        <p:tgtEl>
                                          <p:spTgt spid="19463"/>
                                        </p:tgtEl>
                                      </p:cBhvr>
                                    </p:animEffect>
                                  </p:childTnLst>
                                </p:cTn>
                              </p:par>
                            </p:childTnLst>
                          </p:cTn>
                        </p:par>
                      </p:childTnLst>
                    </p:cTn>
                  </p:par>
                  <p:par>
                    <p:cTn id="42" fill="hold">
                      <p:stCondLst>
                        <p:cond delay="indefinite"/>
                      </p:stCondLst>
                      <p:childTnLst>
                        <p:par>
                          <p:cTn id="43" fill="hold">
                            <p:stCondLst>
                              <p:cond delay="0"/>
                            </p:stCondLst>
                            <p:childTnLst>
                              <p:par>
                                <p:cTn id="44" presetID="50" presetClass="entr" presetSubtype="0" decel="100000" fill="hold" grpId="0" nodeType="clickEffect">
                                  <p:stCondLst>
                                    <p:cond delay="0"/>
                                  </p:stCondLst>
                                  <p:childTnLst>
                                    <p:set>
                                      <p:cBhvr>
                                        <p:cTn id="45" dur="1" fill="hold">
                                          <p:stCondLst>
                                            <p:cond delay="0"/>
                                          </p:stCondLst>
                                        </p:cTn>
                                        <p:tgtEl>
                                          <p:spTgt spid="19464"/>
                                        </p:tgtEl>
                                        <p:attrNameLst>
                                          <p:attrName>style.visibility</p:attrName>
                                        </p:attrNameLst>
                                      </p:cBhvr>
                                      <p:to>
                                        <p:strVal val="visible"/>
                                      </p:to>
                                    </p:set>
                                    <p:anim calcmode="lin" valueType="num">
                                      <p:cBhvr>
                                        <p:cTn id="46" dur="1000" fill="hold"/>
                                        <p:tgtEl>
                                          <p:spTgt spid="19464"/>
                                        </p:tgtEl>
                                        <p:attrNameLst>
                                          <p:attrName>ppt_w</p:attrName>
                                        </p:attrNameLst>
                                      </p:cBhvr>
                                      <p:tavLst>
                                        <p:tav tm="0">
                                          <p:val>
                                            <p:strVal val="#ppt_w+.3"/>
                                          </p:val>
                                        </p:tav>
                                        <p:tav tm="100000">
                                          <p:val>
                                            <p:strVal val="#ppt_w"/>
                                          </p:val>
                                        </p:tav>
                                      </p:tavLst>
                                    </p:anim>
                                    <p:anim calcmode="lin" valueType="num">
                                      <p:cBhvr>
                                        <p:cTn id="47" dur="1000" fill="hold"/>
                                        <p:tgtEl>
                                          <p:spTgt spid="19464"/>
                                        </p:tgtEl>
                                        <p:attrNameLst>
                                          <p:attrName>ppt_h</p:attrName>
                                        </p:attrNameLst>
                                      </p:cBhvr>
                                      <p:tavLst>
                                        <p:tav tm="0">
                                          <p:val>
                                            <p:strVal val="#ppt_h"/>
                                          </p:val>
                                        </p:tav>
                                        <p:tav tm="100000">
                                          <p:val>
                                            <p:strVal val="#ppt_h"/>
                                          </p:val>
                                        </p:tav>
                                      </p:tavLst>
                                    </p:anim>
                                    <p:animEffect transition="in" filter="fade">
                                      <p:cBhvr>
                                        <p:cTn id="48" dur="1000"/>
                                        <p:tgtEl>
                                          <p:spTgt spid="19464"/>
                                        </p:tgtEl>
                                      </p:cBhvr>
                                    </p:animEffect>
                                  </p:childTnLst>
                                </p:cTn>
                              </p:par>
                            </p:childTnLst>
                          </p:cTn>
                        </p:par>
                      </p:childTnLst>
                    </p:cTn>
                  </p:par>
                  <p:par>
                    <p:cTn id="49" fill="hold">
                      <p:stCondLst>
                        <p:cond delay="indefinite"/>
                      </p:stCondLst>
                      <p:childTnLst>
                        <p:par>
                          <p:cTn id="50" fill="hold">
                            <p:stCondLst>
                              <p:cond delay="0"/>
                            </p:stCondLst>
                            <p:childTnLst>
                              <p:par>
                                <p:cTn id="51" presetID="9" presetClass="entr" presetSubtype="0" fill="hold" nodeType="clickEffect">
                                  <p:stCondLst>
                                    <p:cond delay="0"/>
                                  </p:stCondLst>
                                  <p:childTnLst>
                                    <p:set>
                                      <p:cBhvr>
                                        <p:cTn id="52" dur="1" fill="hold">
                                          <p:stCondLst>
                                            <p:cond delay="0"/>
                                          </p:stCondLst>
                                        </p:cTn>
                                        <p:tgtEl>
                                          <p:spTgt spid="19466"/>
                                        </p:tgtEl>
                                        <p:attrNameLst>
                                          <p:attrName>style.visibility</p:attrName>
                                        </p:attrNameLst>
                                      </p:cBhvr>
                                      <p:to>
                                        <p:strVal val="visible"/>
                                      </p:to>
                                    </p:set>
                                    <p:animEffect transition="in" filter="dissolve">
                                      <p:cBhvr>
                                        <p:cTn id="53" dur="500"/>
                                        <p:tgtEl>
                                          <p:spTgt spid="194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2" grpId="0"/>
      <p:bldP spid="19463" grpId="0"/>
      <p:bldP spid="19464" grpId="0"/>
      <p:bldP spid="1946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325755" y="186055"/>
            <a:ext cx="2019300" cy="645160"/>
          </a:xfrm>
          <a:prstGeom prst="rect">
            <a:avLst/>
          </a:prstGeom>
          <a:noFill/>
        </p:spPr>
        <p:txBody>
          <a:bodyPr wrap="none" rtlCol="0" anchor="t">
            <a:spAutoFit/>
          </a:bodyPr>
          <a:p>
            <a:r>
              <a:rPr lang="zh-CN" altLang="en-US" sz="3600" b="1">
                <a:solidFill>
                  <a:srgbClr val="FFFF00"/>
                </a:solidFill>
                <a:latin typeface="华文新魏" charset="-122"/>
                <a:ea typeface="华文新魏" charset="-122"/>
                <a:sym typeface="+mn-ea"/>
              </a:rPr>
              <a:t>泥石流篇</a:t>
            </a:r>
            <a:endParaRPr lang="zh-CN" altLang="en-US" sz="3600"/>
          </a:p>
        </p:txBody>
      </p:sp>
      <p:pic>
        <p:nvPicPr>
          <p:cNvPr id="5" name="图片 4" descr="u=50582813,2781442159&amp;fm=27&amp;gp=0"/>
          <p:cNvPicPr>
            <a:picLocks noChangeAspect="1"/>
          </p:cNvPicPr>
          <p:nvPr/>
        </p:nvPicPr>
        <p:blipFill>
          <a:blip r:embed="rId1"/>
          <a:stretch>
            <a:fillRect/>
          </a:stretch>
        </p:blipFill>
        <p:spPr>
          <a:xfrm>
            <a:off x="4023360" y="28575"/>
            <a:ext cx="5048250" cy="3365500"/>
          </a:xfrm>
          <a:prstGeom prst="rect">
            <a:avLst/>
          </a:prstGeom>
        </p:spPr>
      </p:pic>
      <p:sp>
        <p:nvSpPr>
          <p:cNvPr id="7" name="文本框 6"/>
          <p:cNvSpPr txBox="1"/>
          <p:nvPr/>
        </p:nvSpPr>
        <p:spPr>
          <a:xfrm>
            <a:off x="167005" y="831215"/>
            <a:ext cx="8272145" cy="6000750"/>
          </a:xfrm>
          <a:prstGeom prst="rect">
            <a:avLst/>
          </a:prstGeom>
          <a:noFill/>
        </p:spPr>
        <p:txBody>
          <a:bodyPr wrap="square" rtlCol="0" anchor="t">
            <a:spAutoFit/>
          </a:bodyPr>
          <a:p>
            <a:r>
              <a:rPr lang="zh-CN" altLang="en-US" sz="2400"/>
              <a:t>泥石流是指在山区或者其他</a:t>
            </a:r>
            <a:endParaRPr lang="zh-CN" altLang="en-US" sz="2400"/>
          </a:p>
          <a:p>
            <a:r>
              <a:rPr lang="zh-CN" altLang="en-US" sz="2400"/>
              <a:t>沟谷深壑，地形险峻的地区，</a:t>
            </a:r>
            <a:endParaRPr lang="zh-CN" altLang="en-US" sz="2400"/>
          </a:p>
          <a:p>
            <a:r>
              <a:rPr lang="zh-CN" altLang="en-US" sz="2400"/>
              <a:t>因为暴雨、暴雪或其他自然</a:t>
            </a:r>
            <a:endParaRPr lang="zh-CN" altLang="en-US" sz="2400"/>
          </a:p>
          <a:p>
            <a:r>
              <a:rPr lang="zh-CN" altLang="en-US" sz="2400"/>
              <a:t>灾害引发的山体滑坡并携带</a:t>
            </a:r>
            <a:endParaRPr lang="zh-CN" altLang="en-US" sz="2400"/>
          </a:p>
          <a:p>
            <a:r>
              <a:rPr lang="zh-CN" altLang="en-US" sz="2400"/>
              <a:t>有大量泥沙以及石块的特殊</a:t>
            </a:r>
            <a:endParaRPr lang="zh-CN" altLang="en-US" sz="2400"/>
          </a:p>
          <a:p>
            <a:r>
              <a:rPr lang="zh-CN" altLang="en-US" sz="2400"/>
              <a:t>洪流。泥石流具有突然性以</a:t>
            </a:r>
            <a:endParaRPr lang="zh-CN" altLang="en-US" sz="2400"/>
          </a:p>
          <a:p>
            <a:r>
              <a:rPr lang="zh-CN" altLang="en-US" sz="2400"/>
              <a:t>及流速快，流量大，物质容</a:t>
            </a:r>
            <a:endParaRPr lang="zh-CN" altLang="en-US" sz="2400"/>
          </a:p>
          <a:p>
            <a:r>
              <a:rPr lang="zh-CN" altLang="en-US" sz="2400"/>
              <a:t>量大和破坏力强等特点。发生泥石流常常会冲毁公路铁路等交通设施甚至村镇等，造成巨大损失。泥石流的形成必须同时具备以下三个条件：</a:t>
            </a:r>
            <a:endParaRPr lang="zh-CN" altLang="en-US" sz="2400"/>
          </a:p>
          <a:p>
            <a:r>
              <a:rPr lang="zh-CN" altLang="en-US" sz="2400"/>
              <a:t>1、地形条件：有足够长度的斜坡地形，且斜坡之坡度必须大于15度；</a:t>
            </a:r>
            <a:endParaRPr lang="zh-CN" altLang="en-US" sz="2400"/>
          </a:p>
          <a:p>
            <a:r>
              <a:rPr lang="zh-CN" altLang="en-US" sz="2400"/>
              <a:t>2、松散固体物质条件：斜坡上或沟谷中必须有足够数量的松散固体物质储备，且能和水混合；</a:t>
            </a:r>
            <a:endParaRPr lang="zh-CN" altLang="en-US" sz="2400"/>
          </a:p>
          <a:p>
            <a:r>
              <a:rPr lang="zh-CN" altLang="en-US" sz="2400"/>
              <a:t>3、水源条件：有足够量的水来源，如雨水、冰雪融水、溃决水、地下水涌出水等，并能与松散固体物质发生混合。</a:t>
            </a:r>
            <a:endParaRPr lang="zh-CN" altLang="en-US"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 presetClass="entr" presetSubtype="10" fill="hold" nodeType="clickEffect">
                                  <p:stCondLst>
                                    <p:cond delay="0"/>
                                  </p:stCondLst>
                                  <p:childTnLst>
                                    <p:set>
                                      <p:cBhvr>
                                        <p:cTn id="12" dur="1" fill="hold">
                                          <p:stCondLst>
                                            <p:cond delay="0"/>
                                          </p:stCondLst>
                                        </p:cTn>
                                        <p:tgtEl>
                                          <p:spTgt spid="7">
                                            <p:txEl>
                                              <p:pRg st="0" end="0"/>
                                            </p:txEl>
                                          </p:spTgt>
                                        </p:tgtEl>
                                        <p:attrNameLst>
                                          <p:attrName>style.visibility</p:attrName>
                                        </p:attrNameLst>
                                      </p:cBhvr>
                                      <p:to>
                                        <p:strVal val="visible"/>
                                      </p:to>
                                    </p:set>
                                    <p:animEffect transition="in" filter="checkerboard(across)">
                                      <p:cBhvr>
                                        <p:cTn id="13" dur="500"/>
                                        <p:tgtEl>
                                          <p:spTgt spid="7">
                                            <p:txEl>
                                              <p:pRg st="0" end="0"/>
                                            </p:txEl>
                                          </p:spTgt>
                                        </p:tgtEl>
                                      </p:cBhvr>
                                    </p:animEffect>
                                  </p:childTnLst>
                                </p:cTn>
                              </p:par>
                              <p:par>
                                <p:cTn id="14" presetID="5" presetClass="entr" presetSubtype="10" fill="hold" nodeType="withEffect">
                                  <p:stCondLst>
                                    <p:cond delay="0"/>
                                  </p:stCondLst>
                                  <p:childTnLst>
                                    <p:set>
                                      <p:cBhvr>
                                        <p:cTn id="15" dur="1" fill="hold">
                                          <p:stCondLst>
                                            <p:cond delay="0"/>
                                          </p:stCondLst>
                                        </p:cTn>
                                        <p:tgtEl>
                                          <p:spTgt spid="7">
                                            <p:txEl>
                                              <p:pRg st="1" end="1"/>
                                            </p:txEl>
                                          </p:spTgt>
                                        </p:tgtEl>
                                        <p:attrNameLst>
                                          <p:attrName>style.visibility</p:attrName>
                                        </p:attrNameLst>
                                      </p:cBhvr>
                                      <p:to>
                                        <p:strVal val="visible"/>
                                      </p:to>
                                    </p:set>
                                    <p:animEffect transition="in" filter="checkerboard(across)">
                                      <p:cBhvr>
                                        <p:cTn id="16" dur="500"/>
                                        <p:tgtEl>
                                          <p:spTgt spid="7">
                                            <p:txEl>
                                              <p:pRg st="1" end="1"/>
                                            </p:txEl>
                                          </p:spTgt>
                                        </p:tgtEl>
                                      </p:cBhvr>
                                    </p:animEffect>
                                  </p:childTnLst>
                                </p:cTn>
                              </p:par>
                              <p:par>
                                <p:cTn id="17" presetID="5" presetClass="entr" presetSubtype="10" fill="hold" nodeType="with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animEffect transition="in" filter="checkerboard(across)">
                                      <p:cBhvr>
                                        <p:cTn id="19" dur="500"/>
                                        <p:tgtEl>
                                          <p:spTgt spid="7">
                                            <p:txEl>
                                              <p:pRg st="2" end="2"/>
                                            </p:txEl>
                                          </p:spTgt>
                                        </p:tgtEl>
                                      </p:cBhvr>
                                    </p:animEffect>
                                  </p:childTnLst>
                                </p:cTn>
                              </p:par>
                              <p:par>
                                <p:cTn id="20" presetID="5" presetClass="entr" presetSubtype="10" fill="hold" nodeType="withEffect">
                                  <p:stCondLst>
                                    <p:cond delay="0"/>
                                  </p:stCondLst>
                                  <p:childTnLst>
                                    <p:set>
                                      <p:cBhvr>
                                        <p:cTn id="21" dur="1" fill="hold">
                                          <p:stCondLst>
                                            <p:cond delay="0"/>
                                          </p:stCondLst>
                                        </p:cTn>
                                        <p:tgtEl>
                                          <p:spTgt spid="7">
                                            <p:txEl>
                                              <p:pRg st="3" end="3"/>
                                            </p:txEl>
                                          </p:spTgt>
                                        </p:tgtEl>
                                        <p:attrNameLst>
                                          <p:attrName>style.visibility</p:attrName>
                                        </p:attrNameLst>
                                      </p:cBhvr>
                                      <p:to>
                                        <p:strVal val="visible"/>
                                      </p:to>
                                    </p:set>
                                    <p:animEffect transition="in" filter="checkerboard(across)">
                                      <p:cBhvr>
                                        <p:cTn id="22" dur="500"/>
                                        <p:tgtEl>
                                          <p:spTgt spid="7">
                                            <p:txEl>
                                              <p:pRg st="3" end="3"/>
                                            </p:txEl>
                                          </p:spTgt>
                                        </p:tgtEl>
                                      </p:cBhvr>
                                    </p:animEffect>
                                  </p:childTnLst>
                                </p:cTn>
                              </p:par>
                              <p:par>
                                <p:cTn id="23" presetID="5" presetClass="entr" presetSubtype="10" fill="hold" nodeType="withEffect">
                                  <p:stCondLst>
                                    <p:cond delay="0"/>
                                  </p:stCondLst>
                                  <p:childTnLst>
                                    <p:set>
                                      <p:cBhvr>
                                        <p:cTn id="24" dur="1" fill="hold">
                                          <p:stCondLst>
                                            <p:cond delay="0"/>
                                          </p:stCondLst>
                                        </p:cTn>
                                        <p:tgtEl>
                                          <p:spTgt spid="7">
                                            <p:txEl>
                                              <p:pRg st="4" end="4"/>
                                            </p:txEl>
                                          </p:spTgt>
                                        </p:tgtEl>
                                        <p:attrNameLst>
                                          <p:attrName>style.visibility</p:attrName>
                                        </p:attrNameLst>
                                      </p:cBhvr>
                                      <p:to>
                                        <p:strVal val="visible"/>
                                      </p:to>
                                    </p:set>
                                    <p:animEffect transition="in" filter="checkerboard(across)">
                                      <p:cBhvr>
                                        <p:cTn id="25" dur="500"/>
                                        <p:tgtEl>
                                          <p:spTgt spid="7">
                                            <p:txEl>
                                              <p:pRg st="4" end="4"/>
                                            </p:txEl>
                                          </p:spTgt>
                                        </p:tgtEl>
                                      </p:cBhvr>
                                    </p:animEffect>
                                  </p:childTnLst>
                                </p:cTn>
                              </p:par>
                              <p:par>
                                <p:cTn id="26" presetID="5" presetClass="entr" presetSubtype="10" fill="hold" nodeType="withEffect">
                                  <p:stCondLst>
                                    <p:cond delay="0"/>
                                  </p:stCondLst>
                                  <p:childTnLst>
                                    <p:set>
                                      <p:cBhvr>
                                        <p:cTn id="27" dur="1" fill="hold">
                                          <p:stCondLst>
                                            <p:cond delay="0"/>
                                          </p:stCondLst>
                                        </p:cTn>
                                        <p:tgtEl>
                                          <p:spTgt spid="7">
                                            <p:txEl>
                                              <p:pRg st="5" end="5"/>
                                            </p:txEl>
                                          </p:spTgt>
                                        </p:tgtEl>
                                        <p:attrNameLst>
                                          <p:attrName>style.visibility</p:attrName>
                                        </p:attrNameLst>
                                      </p:cBhvr>
                                      <p:to>
                                        <p:strVal val="visible"/>
                                      </p:to>
                                    </p:set>
                                    <p:animEffect transition="in" filter="checkerboard(across)">
                                      <p:cBhvr>
                                        <p:cTn id="28" dur="500"/>
                                        <p:tgtEl>
                                          <p:spTgt spid="7">
                                            <p:txEl>
                                              <p:pRg st="5" end="5"/>
                                            </p:txEl>
                                          </p:spTgt>
                                        </p:tgtEl>
                                      </p:cBhvr>
                                    </p:animEffect>
                                  </p:childTnLst>
                                </p:cTn>
                              </p:par>
                              <p:par>
                                <p:cTn id="29" presetID="5" presetClass="entr" presetSubtype="10" fill="hold" nodeType="withEffect">
                                  <p:stCondLst>
                                    <p:cond delay="0"/>
                                  </p:stCondLst>
                                  <p:childTnLst>
                                    <p:set>
                                      <p:cBhvr>
                                        <p:cTn id="30" dur="1" fill="hold">
                                          <p:stCondLst>
                                            <p:cond delay="0"/>
                                          </p:stCondLst>
                                        </p:cTn>
                                        <p:tgtEl>
                                          <p:spTgt spid="7">
                                            <p:txEl>
                                              <p:pRg st="6" end="6"/>
                                            </p:txEl>
                                          </p:spTgt>
                                        </p:tgtEl>
                                        <p:attrNameLst>
                                          <p:attrName>style.visibility</p:attrName>
                                        </p:attrNameLst>
                                      </p:cBhvr>
                                      <p:to>
                                        <p:strVal val="visible"/>
                                      </p:to>
                                    </p:set>
                                    <p:animEffect transition="in" filter="checkerboard(across)">
                                      <p:cBhvr>
                                        <p:cTn id="31" dur="500"/>
                                        <p:tgtEl>
                                          <p:spTgt spid="7">
                                            <p:txEl>
                                              <p:pRg st="6" end="6"/>
                                            </p:txEl>
                                          </p:spTgt>
                                        </p:tgtEl>
                                      </p:cBhvr>
                                    </p:animEffect>
                                  </p:childTnLst>
                                </p:cTn>
                              </p:par>
                              <p:par>
                                <p:cTn id="32" presetID="5" presetClass="entr" presetSubtype="10" fill="hold" nodeType="withEffect">
                                  <p:stCondLst>
                                    <p:cond delay="0"/>
                                  </p:stCondLst>
                                  <p:childTnLst>
                                    <p:set>
                                      <p:cBhvr>
                                        <p:cTn id="33" dur="1" fill="hold">
                                          <p:stCondLst>
                                            <p:cond delay="0"/>
                                          </p:stCondLst>
                                        </p:cTn>
                                        <p:tgtEl>
                                          <p:spTgt spid="7">
                                            <p:txEl>
                                              <p:pRg st="7" end="7"/>
                                            </p:txEl>
                                          </p:spTgt>
                                        </p:tgtEl>
                                        <p:attrNameLst>
                                          <p:attrName>style.visibility</p:attrName>
                                        </p:attrNameLst>
                                      </p:cBhvr>
                                      <p:to>
                                        <p:strVal val="visible"/>
                                      </p:to>
                                    </p:set>
                                    <p:animEffect transition="in" filter="checkerboard(across)">
                                      <p:cBhvr>
                                        <p:cTn id="34" dur="500"/>
                                        <p:tgtEl>
                                          <p:spTgt spid="7">
                                            <p:txEl>
                                              <p:pRg st="7" end="7"/>
                                            </p:txEl>
                                          </p:spTgt>
                                        </p:tgtEl>
                                      </p:cBhvr>
                                    </p:animEffect>
                                  </p:childTnLst>
                                </p:cTn>
                              </p:par>
                              <p:par>
                                <p:cTn id="35" presetID="5" presetClass="entr" presetSubtype="10" fill="hold" nodeType="withEffect">
                                  <p:stCondLst>
                                    <p:cond delay="0"/>
                                  </p:stCondLst>
                                  <p:childTnLst>
                                    <p:set>
                                      <p:cBhvr>
                                        <p:cTn id="36" dur="1" fill="hold">
                                          <p:stCondLst>
                                            <p:cond delay="0"/>
                                          </p:stCondLst>
                                        </p:cTn>
                                        <p:tgtEl>
                                          <p:spTgt spid="7">
                                            <p:txEl>
                                              <p:pRg st="8" end="8"/>
                                            </p:txEl>
                                          </p:spTgt>
                                        </p:tgtEl>
                                        <p:attrNameLst>
                                          <p:attrName>style.visibility</p:attrName>
                                        </p:attrNameLst>
                                      </p:cBhvr>
                                      <p:to>
                                        <p:strVal val="visible"/>
                                      </p:to>
                                    </p:set>
                                    <p:animEffect transition="in" filter="checkerboard(across)">
                                      <p:cBhvr>
                                        <p:cTn id="37" dur="500"/>
                                        <p:tgtEl>
                                          <p:spTgt spid="7">
                                            <p:txEl>
                                              <p:pRg st="8" end="8"/>
                                            </p:txEl>
                                          </p:spTgt>
                                        </p:tgtEl>
                                      </p:cBhvr>
                                    </p:animEffect>
                                  </p:childTnLst>
                                </p:cTn>
                              </p:par>
                              <p:par>
                                <p:cTn id="38" presetID="5" presetClass="entr" presetSubtype="10" fill="hold" nodeType="withEffect">
                                  <p:stCondLst>
                                    <p:cond delay="0"/>
                                  </p:stCondLst>
                                  <p:childTnLst>
                                    <p:set>
                                      <p:cBhvr>
                                        <p:cTn id="39" dur="1" fill="hold">
                                          <p:stCondLst>
                                            <p:cond delay="0"/>
                                          </p:stCondLst>
                                        </p:cTn>
                                        <p:tgtEl>
                                          <p:spTgt spid="7">
                                            <p:txEl>
                                              <p:pRg st="9" end="9"/>
                                            </p:txEl>
                                          </p:spTgt>
                                        </p:tgtEl>
                                        <p:attrNameLst>
                                          <p:attrName>style.visibility</p:attrName>
                                        </p:attrNameLst>
                                      </p:cBhvr>
                                      <p:to>
                                        <p:strVal val="visible"/>
                                      </p:to>
                                    </p:set>
                                    <p:animEffect transition="in" filter="checkerboard(across)">
                                      <p:cBhvr>
                                        <p:cTn id="40" dur="500"/>
                                        <p:tgtEl>
                                          <p:spTgt spid="7">
                                            <p:txEl>
                                              <p:pRg st="9" end="9"/>
                                            </p:txEl>
                                          </p:spTgt>
                                        </p:tgtEl>
                                      </p:cBhvr>
                                    </p:animEffect>
                                  </p:childTnLst>
                                </p:cTn>
                              </p:par>
                              <p:par>
                                <p:cTn id="41" presetID="5" presetClass="entr" presetSubtype="10" fill="hold" nodeType="withEffect">
                                  <p:stCondLst>
                                    <p:cond delay="0"/>
                                  </p:stCondLst>
                                  <p:childTnLst>
                                    <p:set>
                                      <p:cBhvr>
                                        <p:cTn id="42" dur="1" fill="hold">
                                          <p:stCondLst>
                                            <p:cond delay="0"/>
                                          </p:stCondLst>
                                        </p:cTn>
                                        <p:tgtEl>
                                          <p:spTgt spid="7">
                                            <p:txEl>
                                              <p:pRg st="10" end="10"/>
                                            </p:txEl>
                                          </p:spTgt>
                                        </p:tgtEl>
                                        <p:attrNameLst>
                                          <p:attrName>style.visibility</p:attrName>
                                        </p:attrNameLst>
                                      </p:cBhvr>
                                      <p:to>
                                        <p:strVal val="visible"/>
                                      </p:to>
                                    </p:set>
                                    <p:animEffect transition="in" filter="checkerboard(across)">
                                      <p:cBhvr>
                                        <p:cTn id="43" dur="500"/>
                                        <p:tgtEl>
                                          <p:spTgt spid="7">
                                            <p:txEl>
                                              <p:pRg st="10" end="10"/>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16" presetClass="entr" presetSubtype="21" fill="hold" nodeType="clickEffect">
                                  <p:stCondLst>
                                    <p:cond delay="0"/>
                                  </p:stCondLst>
                                  <p:childTnLst>
                                    <p:set>
                                      <p:cBhvr>
                                        <p:cTn id="47" dur="1" fill="hold">
                                          <p:stCondLst>
                                            <p:cond delay="0"/>
                                          </p:stCondLst>
                                        </p:cTn>
                                        <p:tgtEl>
                                          <p:spTgt spid="5"/>
                                        </p:tgtEl>
                                        <p:attrNameLst>
                                          <p:attrName>style.visibility</p:attrName>
                                        </p:attrNameLst>
                                      </p:cBhvr>
                                      <p:to>
                                        <p:strVal val="visible"/>
                                      </p:to>
                                    </p:set>
                                    <p:animEffect transition="in" filter="barn(inVertical)">
                                      <p:cBhvr>
                                        <p:cTn id="4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4368165" y="1158240"/>
            <a:ext cx="4443730" cy="5354320"/>
          </a:xfrm>
          <a:prstGeom prst="rect">
            <a:avLst/>
          </a:prstGeom>
          <a:noFill/>
        </p:spPr>
        <p:txBody>
          <a:bodyPr wrap="square" rtlCol="0" anchor="t">
            <a:spAutoFit/>
          </a:bodyPr>
          <a:p>
            <a:r>
              <a:rPr lang="en-US" altLang="zh-CN"/>
              <a:t>   </a:t>
            </a:r>
            <a:r>
              <a:rPr lang="zh-CN" altLang="en-US"/>
              <a:t>2003年7月11日，四川省丹巴县巴底乡邛山沟发生特大泥石流灾害，造成1人死亡，50人失踪事件，损失严重。</a:t>
            </a:r>
            <a:endParaRPr lang="zh-CN" altLang="en-US"/>
          </a:p>
          <a:p>
            <a:r>
              <a:rPr lang="zh-CN" altLang="en-US"/>
              <a:t>    共损坏房屋13户，造成47人无家可归。冲毁省道211线1千米多，乡村道路38千米，桥梁6座。</a:t>
            </a:r>
            <a:endParaRPr lang="zh-CN" altLang="en-US"/>
          </a:p>
          <a:p>
            <a:r>
              <a:rPr lang="zh-CN" altLang="en-US"/>
              <a:t>    冲毁耕地300余亩，河堤上千米。泥石流阻塞河道，造成大金河断流4分钟，形成库容288万立方米。</a:t>
            </a:r>
            <a:endParaRPr lang="zh-CN" altLang="en-US"/>
          </a:p>
          <a:p>
            <a:r>
              <a:rPr lang="zh-CN" altLang="en-US"/>
              <a:t>    11日晚10时，两股大型泥石流从邛山沟附近的山上急速冲下，将正在现场联欢的70多名群众冲散，当时还有71名群众被困于两股泥石流中间地段。</a:t>
            </a:r>
            <a:endParaRPr lang="zh-CN" altLang="en-US"/>
          </a:p>
          <a:p>
            <a:r>
              <a:rPr lang="zh-CN" altLang="en-US"/>
              <a:t>    据介绍，丹巴县已通知下游乡镇和临近的各县，帮助寻找失踪者。</a:t>
            </a:r>
            <a:endParaRPr lang="zh-CN" altLang="en-US"/>
          </a:p>
          <a:p>
            <a:r>
              <a:rPr lang="zh-CN" altLang="en-US"/>
              <a:t>    12日凌晨2时，丹巴县政府立即组织500多人的救援队赶赴现场，泥石流灾害中被困的14户、71人已经全部获救。</a:t>
            </a:r>
            <a:endParaRPr lang="zh-CN" altLang="en-US"/>
          </a:p>
          <a:p>
            <a:r>
              <a:rPr lang="zh-CN" altLang="en-US"/>
              <a:t>    但本次泥石流造成的经济损失十分严重。</a:t>
            </a:r>
            <a:endParaRPr lang="zh-CN" altLang="en-US"/>
          </a:p>
        </p:txBody>
      </p:sp>
      <p:pic>
        <p:nvPicPr>
          <p:cNvPr id="5" name="图片 4" descr="u=438722056,3216050503&amp;fm=200&amp;gp=0"/>
          <p:cNvPicPr>
            <a:picLocks noChangeAspect="1"/>
          </p:cNvPicPr>
          <p:nvPr/>
        </p:nvPicPr>
        <p:blipFill>
          <a:blip r:embed="rId1"/>
          <a:stretch>
            <a:fillRect/>
          </a:stretch>
        </p:blipFill>
        <p:spPr>
          <a:xfrm>
            <a:off x="327660" y="1158240"/>
            <a:ext cx="3811270" cy="2692400"/>
          </a:xfrm>
          <a:prstGeom prst="rect">
            <a:avLst/>
          </a:prstGeom>
        </p:spPr>
      </p:pic>
      <p:pic>
        <p:nvPicPr>
          <p:cNvPr id="6" name="图片 5" descr="下载"/>
          <p:cNvPicPr>
            <a:picLocks noChangeAspect="1"/>
          </p:cNvPicPr>
          <p:nvPr/>
        </p:nvPicPr>
        <p:blipFill>
          <a:blip r:embed="rId2"/>
          <a:stretch>
            <a:fillRect/>
          </a:stretch>
        </p:blipFill>
        <p:spPr>
          <a:xfrm>
            <a:off x="328295" y="3896360"/>
            <a:ext cx="3810635" cy="2720340"/>
          </a:xfrm>
          <a:prstGeom prst="rect">
            <a:avLst/>
          </a:prstGeom>
        </p:spPr>
      </p:pic>
      <p:sp>
        <p:nvSpPr>
          <p:cNvPr id="7" name="文本框 6"/>
          <p:cNvSpPr txBox="1"/>
          <p:nvPr/>
        </p:nvSpPr>
        <p:spPr>
          <a:xfrm>
            <a:off x="3429000" y="179705"/>
            <a:ext cx="2286000" cy="583565"/>
          </a:xfrm>
          <a:prstGeom prst="rect">
            <a:avLst/>
          </a:prstGeom>
          <a:noFill/>
        </p:spPr>
        <p:txBody>
          <a:bodyPr wrap="square" rtlCol="0">
            <a:spAutoFit/>
          </a:bodyPr>
          <a:p>
            <a:r>
              <a:rPr lang="zh-CN" altLang="en-US" sz="3200">
                <a:solidFill>
                  <a:schemeClr val="tx1"/>
                </a:solidFill>
                <a:effectLst>
                  <a:outerShdw blurRad="38100" dist="19050" dir="2700000" algn="tl" rotWithShape="0">
                    <a:schemeClr val="dk1">
                      <a:alpha val="40000"/>
                    </a:schemeClr>
                  </a:outerShdw>
                </a:effectLst>
              </a:rPr>
              <a:t>泥石流案例</a:t>
            </a:r>
            <a:endParaRPr lang="zh-CN" altLang="en-US" sz="3200">
              <a:solidFill>
                <a:schemeClr val="tx1"/>
              </a:solidFill>
              <a:effectLst>
                <a:outerShdw blurRad="38100" dist="19050" dir="2700000" algn="tl" rotWithShape="0">
                  <a:schemeClr val="dk1">
                    <a:alpha val="40000"/>
                  </a:scheme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2000"/>
                                        <p:tgtEl>
                                          <p:spTgt spid="7">
                                            <p:txEl>
                                              <p:pRg st="0" end="0"/>
                                            </p:txEl>
                                          </p:spTgt>
                                        </p:tgtEl>
                                      </p:cBhvr>
                                    </p:animEffect>
                                    <p:anim calcmode="lin" valueType="num">
                                      <p:cBhvr>
                                        <p:cTn id="8" dur="2000" fill="hold"/>
                                        <p:tgtEl>
                                          <p:spTgt spid="7">
                                            <p:txEl>
                                              <p:pRg st="0" end="0"/>
                                            </p:txEl>
                                          </p:spTgt>
                                        </p:tgtEl>
                                        <p:attrNameLst>
                                          <p:attrName>ppt_w</p:attrName>
                                        </p:attrNameLst>
                                      </p:cBhvr>
                                      <p:tavLst>
                                        <p:tav tm="0" fmla="#ppt_w*sin(2.5*pi*$)">
                                          <p:val>
                                            <p:fltVal val="0"/>
                                          </p:val>
                                        </p:tav>
                                        <p:tav tm="100000">
                                          <p:val>
                                            <p:fltVal val="1"/>
                                          </p:val>
                                        </p:tav>
                                      </p:tavLst>
                                    </p:anim>
                                    <p:anim calcmode="lin" valueType="num">
                                      <p:cBhvr>
                                        <p:cTn id="9" dur="2000" fill="hold"/>
                                        <p:tgtEl>
                                          <p:spTgt spid="7">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 calcmode="lin" valueType="num">
                                      <p:cBhvr>
                                        <p:cTn id="14"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4">
                                            <p:txEl>
                                              <p:pRg st="0" end="0"/>
                                            </p:txEl>
                                          </p:spTgt>
                                        </p:tgtEl>
                                      </p:cBhvr>
                                    </p:animEffect>
                                  </p:childTnLst>
                                </p:cTn>
                              </p:par>
                              <p:par>
                                <p:cTn id="17" presetID="53" presetClass="entr" presetSubtype="16" fill="hold" nodeType="with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anim calcmode="lin" valueType="num">
                                      <p:cBhvr>
                                        <p:cTn id="19" dur="500" fill="hold"/>
                                        <p:tgtEl>
                                          <p:spTgt spid="4">
                                            <p:txEl>
                                              <p:pRg st="1" end="1"/>
                                            </p:txEl>
                                          </p:spTgt>
                                        </p:tgtEl>
                                        <p:attrNameLst>
                                          <p:attrName>ppt_w</p:attrName>
                                        </p:attrNameLst>
                                      </p:cBhvr>
                                      <p:tavLst>
                                        <p:tav tm="0">
                                          <p:val>
                                            <p:fltVal val="0"/>
                                          </p:val>
                                        </p:tav>
                                        <p:tav tm="100000">
                                          <p:val>
                                            <p:strVal val="#ppt_w"/>
                                          </p:val>
                                        </p:tav>
                                      </p:tavLst>
                                    </p:anim>
                                    <p:anim calcmode="lin" valueType="num">
                                      <p:cBhvr>
                                        <p:cTn id="20" dur="500" fill="hold"/>
                                        <p:tgtEl>
                                          <p:spTgt spid="4">
                                            <p:txEl>
                                              <p:pRg st="1" end="1"/>
                                            </p:txEl>
                                          </p:spTgt>
                                        </p:tgtEl>
                                        <p:attrNameLst>
                                          <p:attrName>ppt_h</p:attrName>
                                        </p:attrNameLst>
                                      </p:cBhvr>
                                      <p:tavLst>
                                        <p:tav tm="0">
                                          <p:val>
                                            <p:fltVal val="0"/>
                                          </p:val>
                                        </p:tav>
                                        <p:tav tm="100000">
                                          <p:val>
                                            <p:strVal val="#ppt_h"/>
                                          </p:val>
                                        </p:tav>
                                      </p:tavLst>
                                    </p:anim>
                                    <p:animEffect transition="in" filter="fade">
                                      <p:cBhvr>
                                        <p:cTn id="21" dur="500"/>
                                        <p:tgtEl>
                                          <p:spTgt spid="4">
                                            <p:txEl>
                                              <p:pRg st="1" end="1"/>
                                            </p:txEl>
                                          </p:spTgt>
                                        </p:tgtEl>
                                      </p:cBhvr>
                                    </p:animEffect>
                                  </p:childTnLst>
                                </p:cTn>
                              </p:par>
                              <p:par>
                                <p:cTn id="22" presetID="53" presetClass="entr" presetSubtype="16" fill="hold" nodeType="withEffect">
                                  <p:stCondLst>
                                    <p:cond delay="0"/>
                                  </p:stCondLst>
                                  <p:childTnLst>
                                    <p:set>
                                      <p:cBhvr>
                                        <p:cTn id="23" dur="1" fill="hold">
                                          <p:stCondLst>
                                            <p:cond delay="0"/>
                                          </p:stCondLst>
                                        </p:cTn>
                                        <p:tgtEl>
                                          <p:spTgt spid="4">
                                            <p:txEl>
                                              <p:pRg st="2" end="2"/>
                                            </p:txEl>
                                          </p:spTgt>
                                        </p:tgtEl>
                                        <p:attrNameLst>
                                          <p:attrName>style.visibility</p:attrName>
                                        </p:attrNameLst>
                                      </p:cBhvr>
                                      <p:to>
                                        <p:strVal val="visible"/>
                                      </p:to>
                                    </p:set>
                                    <p:anim calcmode="lin" valueType="num">
                                      <p:cBhvr>
                                        <p:cTn id="24"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25" dur="500" fill="hold"/>
                                        <p:tgtEl>
                                          <p:spTgt spid="4">
                                            <p:txEl>
                                              <p:pRg st="2" end="2"/>
                                            </p:txEl>
                                          </p:spTgt>
                                        </p:tgtEl>
                                        <p:attrNameLst>
                                          <p:attrName>ppt_h</p:attrName>
                                        </p:attrNameLst>
                                      </p:cBhvr>
                                      <p:tavLst>
                                        <p:tav tm="0">
                                          <p:val>
                                            <p:fltVal val="0"/>
                                          </p:val>
                                        </p:tav>
                                        <p:tav tm="100000">
                                          <p:val>
                                            <p:strVal val="#ppt_h"/>
                                          </p:val>
                                        </p:tav>
                                      </p:tavLst>
                                    </p:anim>
                                    <p:animEffect transition="in" filter="fade">
                                      <p:cBhvr>
                                        <p:cTn id="26" dur="500"/>
                                        <p:tgtEl>
                                          <p:spTgt spid="4">
                                            <p:txEl>
                                              <p:pRg st="2" end="2"/>
                                            </p:txEl>
                                          </p:spTgt>
                                        </p:tgtEl>
                                      </p:cBhvr>
                                    </p:animEffect>
                                  </p:childTnLst>
                                </p:cTn>
                              </p:par>
                              <p:par>
                                <p:cTn id="27" presetID="53" presetClass="entr" presetSubtype="16" fill="hold" nodeType="withEffect">
                                  <p:stCondLst>
                                    <p:cond delay="0"/>
                                  </p:stCondLst>
                                  <p:childTnLst>
                                    <p:set>
                                      <p:cBhvr>
                                        <p:cTn id="28" dur="1" fill="hold">
                                          <p:stCondLst>
                                            <p:cond delay="0"/>
                                          </p:stCondLst>
                                        </p:cTn>
                                        <p:tgtEl>
                                          <p:spTgt spid="4">
                                            <p:txEl>
                                              <p:pRg st="3" end="3"/>
                                            </p:txEl>
                                          </p:spTgt>
                                        </p:tgtEl>
                                        <p:attrNameLst>
                                          <p:attrName>style.visibility</p:attrName>
                                        </p:attrNameLst>
                                      </p:cBhvr>
                                      <p:to>
                                        <p:strVal val="visible"/>
                                      </p:to>
                                    </p:set>
                                    <p:anim calcmode="lin" valueType="num">
                                      <p:cBhvr>
                                        <p:cTn id="29" dur="500" fill="hold"/>
                                        <p:tgtEl>
                                          <p:spTgt spid="4">
                                            <p:txEl>
                                              <p:pRg st="3" end="3"/>
                                            </p:txEl>
                                          </p:spTgt>
                                        </p:tgtEl>
                                        <p:attrNameLst>
                                          <p:attrName>ppt_w</p:attrName>
                                        </p:attrNameLst>
                                      </p:cBhvr>
                                      <p:tavLst>
                                        <p:tav tm="0">
                                          <p:val>
                                            <p:fltVal val="0"/>
                                          </p:val>
                                        </p:tav>
                                        <p:tav tm="100000">
                                          <p:val>
                                            <p:strVal val="#ppt_w"/>
                                          </p:val>
                                        </p:tav>
                                      </p:tavLst>
                                    </p:anim>
                                    <p:anim calcmode="lin" valueType="num">
                                      <p:cBhvr>
                                        <p:cTn id="30" dur="500" fill="hold"/>
                                        <p:tgtEl>
                                          <p:spTgt spid="4">
                                            <p:txEl>
                                              <p:pRg st="3" end="3"/>
                                            </p:txEl>
                                          </p:spTgt>
                                        </p:tgtEl>
                                        <p:attrNameLst>
                                          <p:attrName>ppt_h</p:attrName>
                                        </p:attrNameLst>
                                      </p:cBhvr>
                                      <p:tavLst>
                                        <p:tav tm="0">
                                          <p:val>
                                            <p:fltVal val="0"/>
                                          </p:val>
                                        </p:tav>
                                        <p:tav tm="100000">
                                          <p:val>
                                            <p:strVal val="#ppt_h"/>
                                          </p:val>
                                        </p:tav>
                                      </p:tavLst>
                                    </p:anim>
                                    <p:animEffect transition="in" filter="fade">
                                      <p:cBhvr>
                                        <p:cTn id="31" dur="500"/>
                                        <p:tgtEl>
                                          <p:spTgt spid="4">
                                            <p:txEl>
                                              <p:pRg st="3" end="3"/>
                                            </p:txEl>
                                          </p:spTgt>
                                        </p:tgtEl>
                                      </p:cBhvr>
                                    </p:animEffect>
                                  </p:childTnLst>
                                </p:cTn>
                              </p:par>
                              <p:par>
                                <p:cTn id="32" presetID="53" presetClass="entr" presetSubtype="16" fill="hold" nodeType="withEffect">
                                  <p:stCondLst>
                                    <p:cond delay="0"/>
                                  </p:stCondLst>
                                  <p:childTnLst>
                                    <p:set>
                                      <p:cBhvr>
                                        <p:cTn id="33" dur="1" fill="hold">
                                          <p:stCondLst>
                                            <p:cond delay="0"/>
                                          </p:stCondLst>
                                        </p:cTn>
                                        <p:tgtEl>
                                          <p:spTgt spid="4">
                                            <p:txEl>
                                              <p:pRg st="4" end="4"/>
                                            </p:txEl>
                                          </p:spTgt>
                                        </p:tgtEl>
                                        <p:attrNameLst>
                                          <p:attrName>style.visibility</p:attrName>
                                        </p:attrNameLst>
                                      </p:cBhvr>
                                      <p:to>
                                        <p:strVal val="visible"/>
                                      </p:to>
                                    </p:set>
                                    <p:anim calcmode="lin" valueType="num">
                                      <p:cBhvr>
                                        <p:cTn id="34" dur="500" fill="hold"/>
                                        <p:tgtEl>
                                          <p:spTgt spid="4">
                                            <p:txEl>
                                              <p:pRg st="4" end="4"/>
                                            </p:txEl>
                                          </p:spTgt>
                                        </p:tgtEl>
                                        <p:attrNameLst>
                                          <p:attrName>ppt_w</p:attrName>
                                        </p:attrNameLst>
                                      </p:cBhvr>
                                      <p:tavLst>
                                        <p:tav tm="0">
                                          <p:val>
                                            <p:fltVal val="0"/>
                                          </p:val>
                                        </p:tav>
                                        <p:tav tm="100000">
                                          <p:val>
                                            <p:strVal val="#ppt_w"/>
                                          </p:val>
                                        </p:tav>
                                      </p:tavLst>
                                    </p:anim>
                                    <p:anim calcmode="lin" valueType="num">
                                      <p:cBhvr>
                                        <p:cTn id="35" dur="500" fill="hold"/>
                                        <p:tgtEl>
                                          <p:spTgt spid="4">
                                            <p:txEl>
                                              <p:pRg st="4" end="4"/>
                                            </p:txEl>
                                          </p:spTgt>
                                        </p:tgtEl>
                                        <p:attrNameLst>
                                          <p:attrName>ppt_h</p:attrName>
                                        </p:attrNameLst>
                                      </p:cBhvr>
                                      <p:tavLst>
                                        <p:tav tm="0">
                                          <p:val>
                                            <p:fltVal val="0"/>
                                          </p:val>
                                        </p:tav>
                                        <p:tav tm="100000">
                                          <p:val>
                                            <p:strVal val="#ppt_h"/>
                                          </p:val>
                                        </p:tav>
                                      </p:tavLst>
                                    </p:anim>
                                    <p:animEffect transition="in" filter="fade">
                                      <p:cBhvr>
                                        <p:cTn id="36" dur="500"/>
                                        <p:tgtEl>
                                          <p:spTgt spid="4">
                                            <p:txEl>
                                              <p:pRg st="4" end="4"/>
                                            </p:txEl>
                                          </p:spTgt>
                                        </p:tgtEl>
                                      </p:cBhvr>
                                    </p:animEffect>
                                  </p:childTnLst>
                                </p:cTn>
                              </p:par>
                              <p:par>
                                <p:cTn id="37" presetID="53" presetClass="entr" presetSubtype="16" fill="hold" nodeType="withEffect">
                                  <p:stCondLst>
                                    <p:cond delay="0"/>
                                  </p:stCondLst>
                                  <p:childTnLst>
                                    <p:set>
                                      <p:cBhvr>
                                        <p:cTn id="38" dur="1" fill="hold">
                                          <p:stCondLst>
                                            <p:cond delay="0"/>
                                          </p:stCondLst>
                                        </p:cTn>
                                        <p:tgtEl>
                                          <p:spTgt spid="4">
                                            <p:txEl>
                                              <p:pRg st="5" end="5"/>
                                            </p:txEl>
                                          </p:spTgt>
                                        </p:tgtEl>
                                        <p:attrNameLst>
                                          <p:attrName>style.visibility</p:attrName>
                                        </p:attrNameLst>
                                      </p:cBhvr>
                                      <p:to>
                                        <p:strVal val="visible"/>
                                      </p:to>
                                    </p:set>
                                    <p:anim calcmode="lin" valueType="num">
                                      <p:cBhvr>
                                        <p:cTn id="39" dur="500" fill="hold"/>
                                        <p:tgtEl>
                                          <p:spTgt spid="4">
                                            <p:txEl>
                                              <p:pRg st="5" end="5"/>
                                            </p:txEl>
                                          </p:spTgt>
                                        </p:tgtEl>
                                        <p:attrNameLst>
                                          <p:attrName>ppt_w</p:attrName>
                                        </p:attrNameLst>
                                      </p:cBhvr>
                                      <p:tavLst>
                                        <p:tav tm="0">
                                          <p:val>
                                            <p:fltVal val="0"/>
                                          </p:val>
                                        </p:tav>
                                        <p:tav tm="100000">
                                          <p:val>
                                            <p:strVal val="#ppt_w"/>
                                          </p:val>
                                        </p:tav>
                                      </p:tavLst>
                                    </p:anim>
                                    <p:anim calcmode="lin" valueType="num">
                                      <p:cBhvr>
                                        <p:cTn id="40" dur="500" fill="hold"/>
                                        <p:tgtEl>
                                          <p:spTgt spid="4">
                                            <p:txEl>
                                              <p:pRg st="5" end="5"/>
                                            </p:txEl>
                                          </p:spTgt>
                                        </p:tgtEl>
                                        <p:attrNameLst>
                                          <p:attrName>ppt_h</p:attrName>
                                        </p:attrNameLst>
                                      </p:cBhvr>
                                      <p:tavLst>
                                        <p:tav tm="0">
                                          <p:val>
                                            <p:fltVal val="0"/>
                                          </p:val>
                                        </p:tav>
                                        <p:tav tm="100000">
                                          <p:val>
                                            <p:strVal val="#ppt_h"/>
                                          </p:val>
                                        </p:tav>
                                      </p:tavLst>
                                    </p:anim>
                                    <p:animEffect transition="in" filter="fade">
                                      <p:cBhvr>
                                        <p:cTn id="41" dur="500"/>
                                        <p:tgtEl>
                                          <p:spTgt spid="4">
                                            <p:txEl>
                                              <p:pRg st="5" end="5"/>
                                            </p:txEl>
                                          </p:spTgt>
                                        </p:tgtEl>
                                      </p:cBhvr>
                                    </p:animEffect>
                                  </p:childTnLst>
                                </p:cTn>
                              </p:par>
                              <p:par>
                                <p:cTn id="42" presetID="53" presetClass="entr" presetSubtype="16" fill="hold" nodeType="withEffect">
                                  <p:stCondLst>
                                    <p:cond delay="0"/>
                                  </p:stCondLst>
                                  <p:childTnLst>
                                    <p:set>
                                      <p:cBhvr>
                                        <p:cTn id="43" dur="1" fill="hold">
                                          <p:stCondLst>
                                            <p:cond delay="0"/>
                                          </p:stCondLst>
                                        </p:cTn>
                                        <p:tgtEl>
                                          <p:spTgt spid="4">
                                            <p:txEl>
                                              <p:pRg st="6" end="6"/>
                                            </p:txEl>
                                          </p:spTgt>
                                        </p:tgtEl>
                                        <p:attrNameLst>
                                          <p:attrName>style.visibility</p:attrName>
                                        </p:attrNameLst>
                                      </p:cBhvr>
                                      <p:to>
                                        <p:strVal val="visible"/>
                                      </p:to>
                                    </p:set>
                                    <p:anim calcmode="lin" valueType="num">
                                      <p:cBhvr>
                                        <p:cTn id="44" dur="500" fill="hold"/>
                                        <p:tgtEl>
                                          <p:spTgt spid="4">
                                            <p:txEl>
                                              <p:pRg st="6" end="6"/>
                                            </p:txEl>
                                          </p:spTgt>
                                        </p:tgtEl>
                                        <p:attrNameLst>
                                          <p:attrName>ppt_w</p:attrName>
                                        </p:attrNameLst>
                                      </p:cBhvr>
                                      <p:tavLst>
                                        <p:tav tm="0">
                                          <p:val>
                                            <p:fltVal val="0"/>
                                          </p:val>
                                        </p:tav>
                                        <p:tav tm="100000">
                                          <p:val>
                                            <p:strVal val="#ppt_w"/>
                                          </p:val>
                                        </p:tav>
                                      </p:tavLst>
                                    </p:anim>
                                    <p:anim calcmode="lin" valueType="num">
                                      <p:cBhvr>
                                        <p:cTn id="45" dur="500" fill="hold"/>
                                        <p:tgtEl>
                                          <p:spTgt spid="4">
                                            <p:txEl>
                                              <p:pRg st="6" end="6"/>
                                            </p:txEl>
                                          </p:spTgt>
                                        </p:tgtEl>
                                        <p:attrNameLst>
                                          <p:attrName>ppt_h</p:attrName>
                                        </p:attrNameLst>
                                      </p:cBhvr>
                                      <p:tavLst>
                                        <p:tav tm="0">
                                          <p:val>
                                            <p:fltVal val="0"/>
                                          </p:val>
                                        </p:tav>
                                        <p:tav tm="100000">
                                          <p:val>
                                            <p:strVal val="#ppt_h"/>
                                          </p:val>
                                        </p:tav>
                                      </p:tavLst>
                                    </p:anim>
                                    <p:animEffect transition="in" filter="fade">
                                      <p:cBhvr>
                                        <p:cTn id="46" dur="500"/>
                                        <p:tgtEl>
                                          <p:spTgt spid="4">
                                            <p:txEl>
                                              <p:pRg st="6" end="6"/>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14" presetClass="entr" presetSubtype="10" fill="hold" nodeType="clickEffect">
                                  <p:stCondLst>
                                    <p:cond delay="0"/>
                                  </p:stCondLst>
                                  <p:childTnLst>
                                    <p:set>
                                      <p:cBhvr>
                                        <p:cTn id="50" dur="1" fill="hold">
                                          <p:stCondLst>
                                            <p:cond delay="0"/>
                                          </p:stCondLst>
                                        </p:cTn>
                                        <p:tgtEl>
                                          <p:spTgt spid="5"/>
                                        </p:tgtEl>
                                        <p:attrNameLst>
                                          <p:attrName>style.visibility</p:attrName>
                                        </p:attrNameLst>
                                      </p:cBhvr>
                                      <p:to>
                                        <p:strVal val="visible"/>
                                      </p:to>
                                    </p:set>
                                    <p:animEffect transition="in" filter="randombar(horizontal)">
                                      <p:cBhvr>
                                        <p:cTn id="51" dur="500"/>
                                        <p:tgtEl>
                                          <p:spTgt spid="5"/>
                                        </p:tgtEl>
                                      </p:cBhvr>
                                    </p:animEffect>
                                  </p:childTnLst>
                                </p:cTn>
                              </p:par>
                            </p:childTnLst>
                          </p:cTn>
                        </p:par>
                      </p:childTnLst>
                    </p:cTn>
                  </p:par>
                  <p:par>
                    <p:cTn id="52" fill="hold">
                      <p:stCondLst>
                        <p:cond delay="indefinite"/>
                      </p:stCondLst>
                      <p:childTnLst>
                        <p:par>
                          <p:cTn id="53" fill="hold">
                            <p:stCondLst>
                              <p:cond delay="0"/>
                            </p:stCondLst>
                            <p:childTnLst>
                              <p:par>
                                <p:cTn id="54" presetID="5" presetClass="entr" presetSubtype="10" fill="hold" nodeType="clickEffect">
                                  <p:stCondLst>
                                    <p:cond delay="0"/>
                                  </p:stCondLst>
                                  <p:childTnLst>
                                    <p:set>
                                      <p:cBhvr>
                                        <p:cTn id="55" dur="1" fill="hold">
                                          <p:stCondLst>
                                            <p:cond delay="0"/>
                                          </p:stCondLst>
                                        </p:cTn>
                                        <p:tgtEl>
                                          <p:spTgt spid="6"/>
                                        </p:tgtEl>
                                        <p:attrNameLst>
                                          <p:attrName>style.visibility</p:attrName>
                                        </p:attrNameLst>
                                      </p:cBhvr>
                                      <p:to>
                                        <p:strVal val="visible"/>
                                      </p:to>
                                    </p:set>
                                    <p:animEffect transition="in" filter="checkerboard(across)">
                                      <p:cBhvr>
                                        <p:cTn id="5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descr="a82b129c33147ea638bcc03d84f8c07f"/>
          <p:cNvPicPr>
            <a:picLocks noChangeAspect="1"/>
          </p:cNvPicPr>
          <p:nvPr/>
        </p:nvPicPr>
        <p:blipFill>
          <a:blip r:embed="rId1"/>
          <a:stretch>
            <a:fillRect/>
          </a:stretch>
        </p:blipFill>
        <p:spPr>
          <a:xfrm>
            <a:off x="4312285" y="506095"/>
            <a:ext cx="4466590" cy="2795905"/>
          </a:xfrm>
          <a:prstGeom prst="rect">
            <a:avLst/>
          </a:prstGeom>
        </p:spPr>
      </p:pic>
      <p:sp>
        <p:nvSpPr>
          <p:cNvPr id="2" name="标题 1"/>
          <p:cNvSpPr>
            <a:spLocks noGrp="1"/>
          </p:cNvSpPr>
          <p:nvPr>
            <p:ph type="title"/>
          </p:nvPr>
        </p:nvSpPr>
        <p:spPr>
          <a:xfrm>
            <a:off x="160020" y="427355"/>
            <a:ext cx="3324225" cy="534035"/>
          </a:xfrm>
        </p:spPr>
        <p:txBody>
          <a:bodyPr/>
          <a:p>
            <a:r>
              <a:rPr lang="zh-CN" altLang="en-US" sz="2800"/>
              <a:t>预防泥石流的方法</a:t>
            </a:r>
            <a:endParaRPr lang="zh-CN" altLang="en-US" sz="2800"/>
          </a:p>
        </p:txBody>
      </p:sp>
      <p:sp>
        <p:nvSpPr>
          <p:cNvPr id="4" name="文本框 3"/>
          <p:cNvSpPr txBox="1"/>
          <p:nvPr/>
        </p:nvSpPr>
        <p:spPr>
          <a:xfrm>
            <a:off x="160020" y="1151890"/>
            <a:ext cx="4011930" cy="4246245"/>
          </a:xfrm>
          <a:prstGeom prst="rect">
            <a:avLst/>
          </a:prstGeom>
          <a:noFill/>
        </p:spPr>
        <p:txBody>
          <a:bodyPr wrap="square" rtlCol="0" anchor="t">
            <a:spAutoFit/>
          </a:bodyPr>
          <a:p>
            <a:r>
              <a:rPr lang="zh-CN" altLang="en-US"/>
              <a:t>（1）跨越工程。是指修建桥梁、涵洞</a:t>
            </a:r>
            <a:endParaRPr lang="zh-CN" altLang="en-US"/>
          </a:p>
          <a:p>
            <a:r>
              <a:rPr lang="zh-CN" altLang="en-US"/>
              <a:t>（2）穿过工程。指修隧道、明硐或渡槽</a:t>
            </a:r>
            <a:endParaRPr lang="zh-CN" altLang="en-US"/>
          </a:p>
          <a:p>
            <a:r>
              <a:rPr lang="zh-CN" altLang="en-US"/>
              <a:t>（3）防护工程。指对泥石流地区的桥梁、隧道、路基及泥石流集中的山区变迁型河流的沿河线路或其它主要工程措施，作一定的防护建筑物</a:t>
            </a:r>
            <a:endParaRPr lang="zh-CN" altLang="en-US"/>
          </a:p>
          <a:p>
            <a:r>
              <a:rPr lang="zh-CN" altLang="en-US"/>
              <a:t>（4）排导工程。其作用是改善泥石流流势，增大桥梁等建筑物的排泄能力，使泥石流按设计意图顺利排泄。</a:t>
            </a:r>
            <a:endParaRPr lang="zh-CN" altLang="en-US"/>
          </a:p>
          <a:p>
            <a:r>
              <a:rPr lang="zh-CN" altLang="en-US"/>
              <a:t>（5）拦挡工程。用以控制泥石流的固体物质和暴雨、洪水径流，削弱泥石流的流量、下泄量和能量，以减少泥石流对下游建筑工程的冲刷、撞击和淤埋等危害的工程措施。</a:t>
            </a:r>
            <a:endParaRPr lang="zh-CN" altLang="en-US"/>
          </a:p>
        </p:txBody>
      </p:sp>
      <p:pic>
        <p:nvPicPr>
          <p:cNvPr id="6" name="图片 5" descr="07b494fae1bc94a5686a6b6fc64dd80b"/>
          <p:cNvPicPr>
            <a:picLocks noChangeAspect="1"/>
          </p:cNvPicPr>
          <p:nvPr/>
        </p:nvPicPr>
        <p:blipFill>
          <a:blip r:embed="rId2"/>
          <a:stretch>
            <a:fillRect/>
          </a:stretch>
        </p:blipFill>
        <p:spPr>
          <a:xfrm>
            <a:off x="4312285" y="3553460"/>
            <a:ext cx="4566920" cy="28575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37" presetClass="entr" presetSubtype="0" fill="hold"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Effect transition="in" filter="fade">
                                      <p:cBhvr>
                                        <p:cTn id="14" dur="1000"/>
                                        <p:tgtEl>
                                          <p:spTgt spid="4">
                                            <p:txEl>
                                              <p:pRg st="0" end="0"/>
                                            </p:txEl>
                                          </p:spTgt>
                                        </p:tgtEl>
                                      </p:cBhvr>
                                    </p:animEffect>
                                    <p:anim calcmode="lin" valueType="num">
                                      <p:cBhvr>
                                        <p:cTn id="15"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6" dur="900" decel="100000" fill="hold"/>
                                        <p:tgtEl>
                                          <p:spTgt spid="4">
                                            <p:txEl>
                                              <p:pRg st="0" end="0"/>
                                            </p:txEl>
                                          </p:spTgt>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4">
                                            <p:txEl>
                                              <p:pRg st="0" end="0"/>
                                            </p:txEl>
                                          </p:spTgt>
                                        </p:tgtEl>
                                        <p:attrNameLst>
                                          <p:attrName>ppt_y</p:attrName>
                                        </p:attrNameLst>
                                      </p:cBhvr>
                                      <p:tavLst>
                                        <p:tav tm="0">
                                          <p:val>
                                            <p:strVal val="#ppt_y-.03"/>
                                          </p:val>
                                        </p:tav>
                                        <p:tav tm="100000">
                                          <p:val>
                                            <p:strVal val="#ppt_y"/>
                                          </p:val>
                                        </p:tav>
                                      </p:tavLst>
                                    </p:anim>
                                  </p:childTnLst>
                                </p:cTn>
                              </p:par>
                              <p:par>
                                <p:cTn id="18" presetID="37" presetClass="entr" presetSubtype="0" fill="hold" nodeType="withEffect">
                                  <p:stCondLst>
                                    <p:cond delay="0"/>
                                  </p:stCondLst>
                                  <p:childTnLst>
                                    <p:set>
                                      <p:cBhvr>
                                        <p:cTn id="19" dur="1" fill="hold">
                                          <p:stCondLst>
                                            <p:cond delay="0"/>
                                          </p:stCondLst>
                                        </p:cTn>
                                        <p:tgtEl>
                                          <p:spTgt spid="4">
                                            <p:txEl>
                                              <p:pRg st="1" end="1"/>
                                            </p:txEl>
                                          </p:spTgt>
                                        </p:tgtEl>
                                        <p:attrNameLst>
                                          <p:attrName>style.visibility</p:attrName>
                                        </p:attrNameLst>
                                      </p:cBhvr>
                                      <p:to>
                                        <p:strVal val="visible"/>
                                      </p:to>
                                    </p:set>
                                    <p:animEffect transition="in" filter="fade">
                                      <p:cBhvr>
                                        <p:cTn id="20" dur="1000"/>
                                        <p:tgtEl>
                                          <p:spTgt spid="4">
                                            <p:txEl>
                                              <p:pRg st="1" end="1"/>
                                            </p:txEl>
                                          </p:spTgt>
                                        </p:tgtEl>
                                      </p:cBhvr>
                                    </p:animEffect>
                                    <p:anim calcmode="lin" valueType="num">
                                      <p:cBhvr>
                                        <p:cTn id="21"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22" dur="900" decel="100000" fill="hold"/>
                                        <p:tgtEl>
                                          <p:spTgt spid="4">
                                            <p:txEl>
                                              <p:pRg st="1" end="1"/>
                                            </p:txEl>
                                          </p:spTgt>
                                        </p:tgtEl>
                                        <p:attrNameLst>
                                          <p:attrName>ppt_y</p:attrName>
                                        </p:attrNameLst>
                                      </p:cBhvr>
                                      <p:tavLst>
                                        <p:tav tm="0">
                                          <p:val>
                                            <p:strVal val="#ppt_y+1"/>
                                          </p:val>
                                        </p:tav>
                                        <p:tav tm="100000">
                                          <p:val>
                                            <p:strVal val="#ppt_y-.03"/>
                                          </p:val>
                                        </p:tav>
                                      </p:tavLst>
                                    </p:anim>
                                    <p:anim calcmode="lin" valueType="num">
                                      <p:cBhvr>
                                        <p:cTn id="23" dur="100" accel="100000" fill="hold">
                                          <p:stCondLst>
                                            <p:cond delay="900"/>
                                          </p:stCondLst>
                                        </p:cTn>
                                        <p:tgtEl>
                                          <p:spTgt spid="4">
                                            <p:txEl>
                                              <p:pRg st="1" end="1"/>
                                            </p:txEl>
                                          </p:spTgt>
                                        </p:tgtEl>
                                        <p:attrNameLst>
                                          <p:attrName>ppt_y</p:attrName>
                                        </p:attrNameLst>
                                      </p:cBhvr>
                                      <p:tavLst>
                                        <p:tav tm="0">
                                          <p:val>
                                            <p:strVal val="#ppt_y-.03"/>
                                          </p:val>
                                        </p:tav>
                                        <p:tav tm="100000">
                                          <p:val>
                                            <p:strVal val="#ppt_y"/>
                                          </p:val>
                                        </p:tav>
                                      </p:tavLst>
                                    </p:anim>
                                  </p:childTnLst>
                                </p:cTn>
                              </p:par>
                              <p:par>
                                <p:cTn id="24" presetID="37" presetClass="entr" presetSubtype="0" fill="hold" nodeType="withEffect">
                                  <p:stCondLst>
                                    <p:cond delay="0"/>
                                  </p:stCondLst>
                                  <p:childTnLst>
                                    <p:set>
                                      <p:cBhvr>
                                        <p:cTn id="25" dur="1" fill="hold">
                                          <p:stCondLst>
                                            <p:cond delay="0"/>
                                          </p:stCondLst>
                                        </p:cTn>
                                        <p:tgtEl>
                                          <p:spTgt spid="4">
                                            <p:txEl>
                                              <p:pRg st="2" end="2"/>
                                            </p:txEl>
                                          </p:spTgt>
                                        </p:tgtEl>
                                        <p:attrNameLst>
                                          <p:attrName>style.visibility</p:attrName>
                                        </p:attrNameLst>
                                      </p:cBhvr>
                                      <p:to>
                                        <p:strVal val="visible"/>
                                      </p:to>
                                    </p:set>
                                    <p:animEffect transition="in" filter="fade">
                                      <p:cBhvr>
                                        <p:cTn id="26" dur="1000"/>
                                        <p:tgtEl>
                                          <p:spTgt spid="4">
                                            <p:txEl>
                                              <p:pRg st="2" end="2"/>
                                            </p:txEl>
                                          </p:spTgt>
                                        </p:tgtEl>
                                      </p:cBhvr>
                                    </p:animEffect>
                                    <p:anim calcmode="lin" valueType="num">
                                      <p:cBhvr>
                                        <p:cTn id="27"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8" dur="900" decel="100000" fill="hold"/>
                                        <p:tgtEl>
                                          <p:spTgt spid="4">
                                            <p:txEl>
                                              <p:pRg st="2" end="2"/>
                                            </p:txEl>
                                          </p:spTgt>
                                        </p:tgtEl>
                                        <p:attrNameLst>
                                          <p:attrName>ppt_y</p:attrName>
                                        </p:attrNameLst>
                                      </p:cBhvr>
                                      <p:tavLst>
                                        <p:tav tm="0">
                                          <p:val>
                                            <p:strVal val="#ppt_y+1"/>
                                          </p:val>
                                        </p:tav>
                                        <p:tav tm="100000">
                                          <p:val>
                                            <p:strVal val="#ppt_y-.03"/>
                                          </p:val>
                                        </p:tav>
                                      </p:tavLst>
                                    </p:anim>
                                    <p:anim calcmode="lin" valueType="num">
                                      <p:cBhvr>
                                        <p:cTn id="29" dur="100" accel="100000" fill="hold">
                                          <p:stCondLst>
                                            <p:cond delay="900"/>
                                          </p:stCondLst>
                                        </p:cTn>
                                        <p:tgtEl>
                                          <p:spTgt spid="4">
                                            <p:txEl>
                                              <p:pRg st="2" end="2"/>
                                            </p:txEl>
                                          </p:spTgt>
                                        </p:tgtEl>
                                        <p:attrNameLst>
                                          <p:attrName>ppt_y</p:attrName>
                                        </p:attrNameLst>
                                      </p:cBhvr>
                                      <p:tavLst>
                                        <p:tav tm="0">
                                          <p:val>
                                            <p:strVal val="#ppt_y-.03"/>
                                          </p:val>
                                        </p:tav>
                                        <p:tav tm="100000">
                                          <p:val>
                                            <p:strVal val="#ppt_y"/>
                                          </p:val>
                                        </p:tav>
                                      </p:tavLst>
                                    </p:anim>
                                  </p:childTnLst>
                                </p:cTn>
                              </p:par>
                              <p:par>
                                <p:cTn id="30" presetID="37" presetClass="entr" presetSubtype="0" fill="hold" nodeType="withEffect">
                                  <p:stCondLst>
                                    <p:cond delay="0"/>
                                  </p:stCondLst>
                                  <p:childTnLst>
                                    <p:set>
                                      <p:cBhvr>
                                        <p:cTn id="31" dur="1" fill="hold">
                                          <p:stCondLst>
                                            <p:cond delay="0"/>
                                          </p:stCondLst>
                                        </p:cTn>
                                        <p:tgtEl>
                                          <p:spTgt spid="4">
                                            <p:txEl>
                                              <p:pRg st="3" end="3"/>
                                            </p:txEl>
                                          </p:spTgt>
                                        </p:tgtEl>
                                        <p:attrNameLst>
                                          <p:attrName>style.visibility</p:attrName>
                                        </p:attrNameLst>
                                      </p:cBhvr>
                                      <p:to>
                                        <p:strVal val="visible"/>
                                      </p:to>
                                    </p:set>
                                    <p:animEffect transition="in" filter="fade">
                                      <p:cBhvr>
                                        <p:cTn id="32" dur="1000"/>
                                        <p:tgtEl>
                                          <p:spTgt spid="4">
                                            <p:txEl>
                                              <p:pRg st="3" end="3"/>
                                            </p:txEl>
                                          </p:spTgt>
                                        </p:tgtEl>
                                      </p:cBhvr>
                                    </p:animEffect>
                                    <p:anim calcmode="lin" valueType="num">
                                      <p:cBhvr>
                                        <p:cTn id="33"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4" dur="900" decel="100000" fill="hold"/>
                                        <p:tgtEl>
                                          <p:spTgt spid="4">
                                            <p:txEl>
                                              <p:pRg st="3" end="3"/>
                                            </p:txEl>
                                          </p:spTgt>
                                        </p:tgtEl>
                                        <p:attrNameLst>
                                          <p:attrName>ppt_y</p:attrName>
                                        </p:attrNameLst>
                                      </p:cBhvr>
                                      <p:tavLst>
                                        <p:tav tm="0">
                                          <p:val>
                                            <p:strVal val="#ppt_y+1"/>
                                          </p:val>
                                        </p:tav>
                                        <p:tav tm="100000">
                                          <p:val>
                                            <p:strVal val="#ppt_y-.03"/>
                                          </p:val>
                                        </p:tav>
                                      </p:tavLst>
                                    </p:anim>
                                    <p:anim calcmode="lin" valueType="num">
                                      <p:cBhvr>
                                        <p:cTn id="35" dur="100" accel="100000" fill="hold">
                                          <p:stCondLst>
                                            <p:cond delay="900"/>
                                          </p:stCondLst>
                                        </p:cTn>
                                        <p:tgtEl>
                                          <p:spTgt spid="4">
                                            <p:txEl>
                                              <p:pRg st="3" end="3"/>
                                            </p:txEl>
                                          </p:spTgt>
                                        </p:tgtEl>
                                        <p:attrNameLst>
                                          <p:attrName>ppt_y</p:attrName>
                                        </p:attrNameLst>
                                      </p:cBhvr>
                                      <p:tavLst>
                                        <p:tav tm="0">
                                          <p:val>
                                            <p:strVal val="#ppt_y-.03"/>
                                          </p:val>
                                        </p:tav>
                                        <p:tav tm="100000">
                                          <p:val>
                                            <p:strVal val="#ppt_y"/>
                                          </p:val>
                                        </p:tav>
                                      </p:tavLst>
                                    </p:anim>
                                  </p:childTnLst>
                                </p:cTn>
                              </p:par>
                              <p:par>
                                <p:cTn id="36" presetID="37" presetClass="entr" presetSubtype="0" fill="hold" nodeType="withEffect">
                                  <p:stCondLst>
                                    <p:cond delay="0"/>
                                  </p:stCondLst>
                                  <p:childTnLst>
                                    <p:set>
                                      <p:cBhvr>
                                        <p:cTn id="37" dur="1" fill="hold">
                                          <p:stCondLst>
                                            <p:cond delay="0"/>
                                          </p:stCondLst>
                                        </p:cTn>
                                        <p:tgtEl>
                                          <p:spTgt spid="4">
                                            <p:txEl>
                                              <p:pRg st="4" end="4"/>
                                            </p:txEl>
                                          </p:spTgt>
                                        </p:tgtEl>
                                        <p:attrNameLst>
                                          <p:attrName>style.visibility</p:attrName>
                                        </p:attrNameLst>
                                      </p:cBhvr>
                                      <p:to>
                                        <p:strVal val="visible"/>
                                      </p:to>
                                    </p:set>
                                    <p:animEffect transition="in" filter="fade">
                                      <p:cBhvr>
                                        <p:cTn id="38" dur="1000"/>
                                        <p:tgtEl>
                                          <p:spTgt spid="4">
                                            <p:txEl>
                                              <p:pRg st="4" end="4"/>
                                            </p:txEl>
                                          </p:spTgt>
                                        </p:tgtEl>
                                      </p:cBhvr>
                                    </p:animEffect>
                                    <p:anim calcmode="lin" valueType="num">
                                      <p:cBhvr>
                                        <p:cTn id="39"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40" dur="900" decel="100000" fill="hold"/>
                                        <p:tgtEl>
                                          <p:spTgt spid="4">
                                            <p:txEl>
                                              <p:pRg st="4" end="4"/>
                                            </p:txEl>
                                          </p:spTgt>
                                        </p:tgtEl>
                                        <p:attrNameLst>
                                          <p:attrName>ppt_y</p:attrName>
                                        </p:attrNameLst>
                                      </p:cBhvr>
                                      <p:tavLst>
                                        <p:tav tm="0">
                                          <p:val>
                                            <p:strVal val="#ppt_y+1"/>
                                          </p:val>
                                        </p:tav>
                                        <p:tav tm="100000">
                                          <p:val>
                                            <p:strVal val="#ppt_y-.03"/>
                                          </p:val>
                                        </p:tav>
                                      </p:tavLst>
                                    </p:anim>
                                    <p:anim calcmode="lin" valueType="num">
                                      <p:cBhvr>
                                        <p:cTn id="41" dur="100" accel="100000" fill="hold">
                                          <p:stCondLst>
                                            <p:cond delay="900"/>
                                          </p:stCondLst>
                                        </p:cTn>
                                        <p:tgtEl>
                                          <p:spTgt spid="4">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5" presetClass="entr" presetSubtype="10" fill="hold" nodeType="clickEffect">
                                  <p:stCondLst>
                                    <p:cond delay="0"/>
                                  </p:stCondLst>
                                  <p:childTnLst>
                                    <p:set>
                                      <p:cBhvr>
                                        <p:cTn id="45" dur="1" fill="hold">
                                          <p:stCondLst>
                                            <p:cond delay="0"/>
                                          </p:stCondLst>
                                        </p:cTn>
                                        <p:tgtEl>
                                          <p:spTgt spid="5"/>
                                        </p:tgtEl>
                                        <p:attrNameLst>
                                          <p:attrName>style.visibility</p:attrName>
                                        </p:attrNameLst>
                                      </p:cBhvr>
                                      <p:to>
                                        <p:strVal val="visible"/>
                                      </p:to>
                                    </p:set>
                                    <p:animEffect transition="in" filter="checkerboard(across)">
                                      <p:cBhvr>
                                        <p:cTn id="46" dur="500"/>
                                        <p:tgtEl>
                                          <p:spTgt spid="5"/>
                                        </p:tgtEl>
                                      </p:cBhvr>
                                    </p:animEffect>
                                  </p:childTnLst>
                                </p:cTn>
                              </p:par>
                            </p:childTnLst>
                          </p:cTn>
                        </p:par>
                      </p:childTnLst>
                    </p:cTn>
                  </p:par>
                  <p:par>
                    <p:cTn id="47" fill="hold">
                      <p:stCondLst>
                        <p:cond delay="indefinite"/>
                      </p:stCondLst>
                      <p:childTnLst>
                        <p:par>
                          <p:cTn id="48" fill="hold">
                            <p:stCondLst>
                              <p:cond delay="0"/>
                            </p:stCondLst>
                            <p:childTnLst>
                              <p:par>
                                <p:cTn id="49" presetID="16" presetClass="entr" presetSubtype="21" fill="hold" nodeType="clickEffect">
                                  <p:stCondLst>
                                    <p:cond delay="0"/>
                                  </p:stCondLst>
                                  <p:childTnLst>
                                    <p:set>
                                      <p:cBhvr>
                                        <p:cTn id="50" dur="1" fill="hold">
                                          <p:stCondLst>
                                            <p:cond delay="0"/>
                                          </p:stCondLst>
                                        </p:cTn>
                                        <p:tgtEl>
                                          <p:spTgt spid="6"/>
                                        </p:tgtEl>
                                        <p:attrNameLst>
                                          <p:attrName>style.visibility</p:attrName>
                                        </p:attrNameLst>
                                      </p:cBhvr>
                                      <p:to>
                                        <p:strVal val="visible"/>
                                      </p:to>
                                    </p:set>
                                    <p:animEffect transition="in" filter="barn(inVertical)">
                                      <p:cBhvr>
                                        <p:cTn id="5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t="-17000" b="-17000"/>
          </a:stretch>
        </a:blipFill>
        <a:effectLst/>
      </p:bgPr>
    </p:bg>
    <p:spTree>
      <p:nvGrpSpPr>
        <p:cNvPr id="1" name=""/>
        <p:cNvGrpSpPr/>
        <p:nvPr/>
      </p:nvGrpSpPr>
      <p:grpSpPr/>
      <p:sp>
        <p:nvSpPr>
          <p:cNvPr id="20482" name="标题 1"/>
          <p:cNvSpPr>
            <a:spLocks noGrp="1"/>
          </p:cNvSpPr>
          <p:nvPr>
            <p:ph type="title"/>
          </p:nvPr>
        </p:nvSpPr>
        <p:spPr>
          <a:xfrm>
            <a:off x="-684212" y="-15875"/>
            <a:ext cx="3265487" cy="1025525"/>
          </a:xfrm>
        </p:spPr>
        <p:txBody>
          <a:bodyPr anchor="ctr"/>
          <a:p>
            <a:r>
              <a:rPr lang="zh-CN" altLang="en-US" b="1">
                <a:solidFill>
                  <a:srgbClr val="FFFF00"/>
                </a:solidFill>
                <a:latin typeface="华文新魏" charset="-122"/>
                <a:ea typeface="华文新魏" charset="-122"/>
              </a:rPr>
              <a:t>台风篇</a:t>
            </a:r>
            <a:endParaRPr lang="zh-CN" altLang="en-US" b="1">
              <a:solidFill>
                <a:srgbClr val="FFFF00"/>
              </a:solidFill>
              <a:latin typeface="华文新魏" charset="-122"/>
              <a:ea typeface="华文新魏" charset="-122"/>
            </a:endParaRPr>
          </a:p>
        </p:txBody>
      </p:sp>
      <p:sp>
        <p:nvSpPr>
          <p:cNvPr id="20483" name="文本框 6"/>
          <p:cNvSpPr txBox="1"/>
          <p:nvPr/>
        </p:nvSpPr>
        <p:spPr>
          <a:xfrm>
            <a:off x="0" y="1319213"/>
            <a:ext cx="8759825" cy="5322887"/>
          </a:xfrm>
          <a:prstGeom prst="rect">
            <a:avLst/>
          </a:prstGeom>
          <a:noFill/>
          <a:ln w="9525">
            <a:noFill/>
          </a:ln>
        </p:spPr>
        <p:txBody>
          <a:bodyPr wrap="square" anchor="t">
            <a:spAutoFit/>
          </a:bodyPr>
          <a:p>
            <a:r>
              <a:rPr lang="en-US" altLang="zh-CN" sz="2000">
                <a:solidFill>
                  <a:schemeClr val="tx1"/>
                </a:solidFill>
                <a:latin typeface="Arial" panose="020B0604020202020204" pitchFamily="34" charset="0"/>
                <a:ea typeface="宋体" panose="02010600030101010101" pitchFamily="2" charset="-122"/>
              </a:rPr>
              <a:t>	</a:t>
            </a:r>
            <a:r>
              <a:rPr lang="zh-CN" altLang="en-US" sz="2000">
                <a:solidFill>
                  <a:srgbClr val="FF0000"/>
                </a:solidFill>
                <a:latin typeface="Arial" panose="020B0604020202020204" pitchFamily="34" charset="0"/>
                <a:ea typeface="宋体" panose="02010600030101010101" pitchFamily="2" charset="-122"/>
              </a:rPr>
              <a:t>1、气象台根据台风可能产生的影响，在预报时采用“消息”、“警报”和“紧急警报”三种形式向社会发布;同时，按台风可能造成的影响程度，从轻到重向社会发布蓝、黄、橙、红四色台风预警信号。公众应密切关注媒体有关台风的报道，及时采取预防措施。</a:t>
            </a:r>
            <a:endParaRPr lang="zh-CN" altLang="en-US" sz="2000">
              <a:solidFill>
                <a:srgbClr val="FF0000"/>
              </a:solidFill>
              <a:latin typeface="Arial" panose="020B0604020202020204" pitchFamily="34" charset="0"/>
              <a:ea typeface="宋体" panose="02010600030101010101" pitchFamily="2" charset="-122"/>
            </a:endParaRPr>
          </a:p>
          <a:p>
            <a:r>
              <a:rPr lang="en-US" altLang="zh-CN" sz="2000">
                <a:solidFill>
                  <a:srgbClr val="FF0000"/>
                </a:solidFill>
                <a:latin typeface="Arial" panose="020B0604020202020204" pitchFamily="34" charset="0"/>
                <a:ea typeface="宋体" panose="02010600030101010101" pitchFamily="2" charset="-122"/>
              </a:rPr>
              <a:t>	</a:t>
            </a:r>
            <a:r>
              <a:rPr lang="zh-CN" altLang="en-US" sz="2000">
                <a:solidFill>
                  <a:srgbClr val="FF0000"/>
                </a:solidFill>
                <a:latin typeface="Arial" panose="020B0604020202020204" pitchFamily="34" charset="0"/>
                <a:ea typeface="宋体" panose="02010600030101010101" pitchFamily="2" charset="-122"/>
              </a:rPr>
              <a:t>2、台风来临前，应准备好手电筒、收音机、食物、饮用水及常用药品等，以备急需。</a:t>
            </a:r>
            <a:endParaRPr lang="zh-CN" altLang="en-US" sz="2000">
              <a:solidFill>
                <a:srgbClr val="FF0000"/>
              </a:solidFill>
              <a:latin typeface="Arial" panose="020B0604020202020204" pitchFamily="34" charset="0"/>
              <a:ea typeface="宋体" panose="02010600030101010101" pitchFamily="2" charset="-122"/>
            </a:endParaRPr>
          </a:p>
          <a:p>
            <a:r>
              <a:rPr lang="en-US" altLang="zh-CN" sz="2000">
                <a:solidFill>
                  <a:srgbClr val="FF0000"/>
                </a:solidFill>
                <a:latin typeface="Arial" panose="020B0604020202020204" pitchFamily="34" charset="0"/>
                <a:ea typeface="宋体" panose="02010600030101010101" pitchFamily="2" charset="-122"/>
              </a:rPr>
              <a:t>	</a:t>
            </a:r>
            <a:r>
              <a:rPr lang="zh-CN" altLang="en-US" sz="2000">
                <a:solidFill>
                  <a:srgbClr val="FF0000"/>
                </a:solidFill>
                <a:latin typeface="Arial" panose="020B0604020202020204" pitchFamily="34" charset="0"/>
                <a:ea typeface="宋体" panose="02010600030101010101" pitchFamily="2" charset="-122"/>
              </a:rPr>
              <a:t>3、关好门窗，检查门窗是否坚固;取下悬挂的东西;检查电路、炉火、煤气等设施是否安全。</a:t>
            </a:r>
            <a:endParaRPr lang="zh-CN" altLang="en-US" sz="2000">
              <a:solidFill>
                <a:srgbClr val="FF0000"/>
              </a:solidFill>
              <a:latin typeface="Arial" panose="020B0604020202020204" pitchFamily="34" charset="0"/>
              <a:ea typeface="宋体" panose="02010600030101010101" pitchFamily="2" charset="-122"/>
            </a:endParaRPr>
          </a:p>
          <a:p>
            <a:r>
              <a:rPr lang="en-US" altLang="zh-CN" sz="2000">
                <a:solidFill>
                  <a:srgbClr val="FF0000"/>
                </a:solidFill>
                <a:latin typeface="Arial" panose="020B0604020202020204" pitchFamily="34" charset="0"/>
                <a:ea typeface="宋体" panose="02010600030101010101" pitchFamily="2" charset="-122"/>
              </a:rPr>
              <a:t>	</a:t>
            </a:r>
            <a:r>
              <a:rPr lang="zh-CN" altLang="en-US" sz="2000">
                <a:solidFill>
                  <a:srgbClr val="FF0000"/>
                </a:solidFill>
                <a:latin typeface="Arial" panose="020B0604020202020204" pitchFamily="34" charset="0"/>
                <a:ea typeface="宋体" panose="02010600030101010101" pitchFamily="2" charset="-122"/>
              </a:rPr>
              <a:t>4、将养在室外的动植物及其他物品移至室内，特别是要将楼顶的杂物搬进来;室外易被吹动的东西要加固。</a:t>
            </a:r>
            <a:endParaRPr lang="zh-CN" altLang="en-US" sz="2000">
              <a:solidFill>
                <a:srgbClr val="FF0000"/>
              </a:solidFill>
              <a:latin typeface="Arial" panose="020B0604020202020204" pitchFamily="34" charset="0"/>
              <a:ea typeface="宋体" panose="02010600030101010101" pitchFamily="2" charset="-122"/>
            </a:endParaRPr>
          </a:p>
          <a:p>
            <a:r>
              <a:rPr lang="en-US" altLang="zh-CN" sz="2000">
                <a:solidFill>
                  <a:srgbClr val="FF0000"/>
                </a:solidFill>
                <a:latin typeface="Arial" panose="020B0604020202020204" pitchFamily="34" charset="0"/>
                <a:ea typeface="宋体" panose="02010600030101010101" pitchFamily="2" charset="-122"/>
              </a:rPr>
              <a:t>	</a:t>
            </a:r>
            <a:r>
              <a:rPr lang="zh-CN" altLang="en-US" sz="2000">
                <a:solidFill>
                  <a:srgbClr val="FF0000"/>
                </a:solidFill>
                <a:latin typeface="Arial" panose="020B0604020202020204" pitchFamily="34" charset="0"/>
                <a:ea typeface="宋体" panose="02010600030101010101" pitchFamily="2" charset="-122"/>
              </a:rPr>
              <a:t>5、不要去台风经过的地区旅游，更不要在台风影响期间到海滩游泳或驾船出海。</a:t>
            </a:r>
            <a:endParaRPr lang="zh-CN" altLang="en-US" sz="2000">
              <a:solidFill>
                <a:srgbClr val="FF0000"/>
              </a:solidFill>
              <a:latin typeface="Arial" panose="020B0604020202020204" pitchFamily="34" charset="0"/>
              <a:ea typeface="宋体" panose="02010600030101010101" pitchFamily="2" charset="-122"/>
            </a:endParaRPr>
          </a:p>
          <a:p>
            <a:r>
              <a:rPr lang="en-US" altLang="zh-CN" sz="2000">
                <a:solidFill>
                  <a:srgbClr val="FF0000"/>
                </a:solidFill>
                <a:latin typeface="Arial" panose="020B0604020202020204" pitchFamily="34" charset="0"/>
                <a:ea typeface="宋体" panose="02010600030101010101" pitchFamily="2" charset="-122"/>
              </a:rPr>
              <a:t>	</a:t>
            </a:r>
            <a:r>
              <a:rPr lang="zh-CN" altLang="en-US" sz="2000">
                <a:solidFill>
                  <a:srgbClr val="FF0000"/>
                </a:solidFill>
                <a:latin typeface="Arial" panose="020B0604020202020204" pitchFamily="34" charset="0"/>
                <a:ea typeface="宋体" panose="02010600030101010101" pitchFamily="2" charset="-122"/>
              </a:rPr>
              <a:t>6、住在低洼地区和危房中的人员要及时转移到安全住所。</a:t>
            </a:r>
            <a:endParaRPr lang="zh-CN" altLang="en-US" sz="2000">
              <a:solidFill>
                <a:srgbClr val="FF0000"/>
              </a:solidFill>
              <a:latin typeface="Arial" panose="020B0604020202020204" pitchFamily="34" charset="0"/>
              <a:ea typeface="宋体" panose="02010600030101010101" pitchFamily="2" charset="-122"/>
            </a:endParaRPr>
          </a:p>
          <a:p>
            <a:r>
              <a:rPr lang="en-US" altLang="zh-CN" sz="2000">
                <a:solidFill>
                  <a:srgbClr val="FF0000"/>
                </a:solidFill>
                <a:latin typeface="Arial" panose="020B0604020202020204" pitchFamily="34" charset="0"/>
                <a:ea typeface="宋体" panose="02010600030101010101" pitchFamily="2" charset="-122"/>
              </a:rPr>
              <a:t>	</a:t>
            </a:r>
            <a:r>
              <a:rPr lang="zh-CN" altLang="en-US" sz="2000">
                <a:solidFill>
                  <a:srgbClr val="FF0000"/>
                </a:solidFill>
                <a:latin typeface="Arial" panose="020B0604020202020204" pitchFamily="34" charset="0"/>
                <a:ea typeface="宋体" panose="02010600030101010101" pitchFamily="2" charset="-122"/>
              </a:rPr>
              <a:t>7、及时清理排水管道，保持排水畅通。</a:t>
            </a:r>
            <a:endParaRPr lang="zh-CN" altLang="en-US" sz="2000">
              <a:solidFill>
                <a:srgbClr val="FF0000"/>
              </a:solidFill>
              <a:latin typeface="Arial" panose="020B0604020202020204" pitchFamily="34" charset="0"/>
              <a:ea typeface="宋体" panose="02010600030101010101" pitchFamily="2" charset="-122"/>
            </a:endParaRPr>
          </a:p>
          <a:p>
            <a:r>
              <a:rPr lang="en-US" altLang="zh-CN" sz="2000">
                <a:solidFill>
                  <a:srgbClr val="FF0000"/>
                </a:solidFill>
                <a:latin typeface="Arial" panose="020B0604020202020204" pitchFamily="34" charset="0"/>
                <a:ea typeface="宋体" panose="02010600030101010101" pitchFamily="2" charset="-122"/>
              </a:rPr>
              <a:t>	</a:t>
            </a:r>
            <a:r>
              <a:rPr lang="zh-CN" altLang="en-US" sz="2000">
                <a:solidFill>
                  <a:srgbClr val="FF0000"/>
                </a:solidFill>
                <a:latin typeface="Arial" panose="020B0604020202020204" pitchFamily="34" charset="0"/>
                <a:ea typeface="宋体" panose="02010600030101010101" pitchFamily="2" charset="-122"/>
              </a:rPr>
              <a:t>8、有关部门要做好户外广告牌的加固;建筑工地要做好临时用房的加固，并整理、堆放好建筑器材和工具;园林部门要加固城区的行道树。</a:t>
            </a:r>
            <a:endParaRPr lang="zh-CN" altLang="en-US" sz="2000">
              <a:solidFill>
                <a:srgbClr val="FF0000"/>
              </a:solidFill>
              <a:latin typeface="Arial" panose="020B0604020202020204" pitchFamily="34" charset="0"/>
              <a:ea typeface="宋体" panose="02010600030101010101" pitchFamily="2" charset="-122"/>
            </a:endParaRPr>
          </a:p>
          <a:p>
            <a:r>
              <a:rPr lang="en-US" altLang="zh-CN" sz="2000">
                <a:solidFill>
                  <a:srgbClr val="FF0000"/>
                </a:solidFill>
                <a:latin typeface="Arial" panose="020B0604020202020204" pitchFamily="34" charset="0"/>
                <a:ea typeface="宋体" panose="02010600030101010101" pitchFamily="2" charset="-122"/>
              </a:rPr>
              <a:t>	</a:t>
            </a:r>
            <a:r>
              <a:rPr lang="zh-CN" altLang="en-US" sz="2000">
                <a:solidFill>
                  <a:srgbClr val="FF0000"/>
                </a:solidFill>
                <a:latin typeface="Arial" panose="020B0604020202020204" pitchFamily="34" charset="0"/>
                <a:ea typeface="宋体" panose="02010600030101010101" pitchFamily="2" charset="-122"/>
              </a:rPr>
              <a:t>9、遇到危险时，请拨打当地政府的防灾电话求救。</a:t>
            </a:r>
            <a:endParaRPr lang="zh-CN" altLang="en-US" sz="2000">
              <a:solidFill>
                <a:srgbClr val="FF0000"/>
              </a:solidFill>
              <a:latin typeface="Arial" panose="020B0604020202020204" pitchFamily="34" charset="0"/>
              <a:ea typeface="宋体" panose="02010600030101010101" pitchFamily="2" charset="-122"/>
            </a:endParaRPr>
          </a:p>
        </p:txBody>
      </p:sp>
      <p:sp>
        <p:nvSpPr>
          <p:cNvPr id="20484" name="文本框 7"/>
          <p:cNvSpPr txBox="1"/>
          <p:nvPr/>
        </p:nvSpPr>
        <p:spPr>
          <a:xfrm>
            <a:off x="8470900" y="90488"/>
            <a:ext cx="674688" cy="3175000"/>
          </a:xfrm>
          <a:prstGeom prst="rect">
            <a:avLst/>
          </a:prstGeom>
          <a:noFill/>
          <a:ln w="9525">
            <a:noFill/>
          </a:ln>
        </p:spPr>
        <p:txBody>
          <a:bodyPr vert="eaVert" wrap="square" anchor="t">
            <a:spAutoFit/>
          </a:bodyPr>
          <a:p>
            <a:r>
              <a:rPr lang="zh-CN" altLang="en-US" sz="3200">
                <a:solidFill>
                  <a:srgbClr val="FFC000"/>
                </a:solidFill>
                <a:latin typeface="华文行楷" charset="-122"/>
                <a:ea typeface="华文行楷" charset="-122"/>
              </a:rPr>
              <a:t>如何防范台风？</a:t>
            </a:r>
            <a:endParaRPr lang="zh-CN" altLang="en-US" sz="3200">
              <a:solidFill>
                <a:srgbClr val="FFC000"/>
              </a:solidFill>
              <a:latin typeface="华文行楷" charset="-122"/>
              <a:ea typeface="华文行楷"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0482"/>
                                        </p:tgtEl>
                                        <p:attrNameLst>
                                          <p:attrName>style.visibility</p:attrName>
                                        </p:attrNameLst>
                                      </p:cBhvr>
                                      <p:to>
                                        <p:strVal val="visible"/>
                                      </p:to>
                                    </p:set>
                                    <p:anim calcmode="lin" valueType="num">
                                      <p:cBhvr>
                                        <p:cTn id="7" dur="500" fill="hold"/>
                                        <p:tgtEl>
                                          <p:spTgt spid="20482"/>
                                        </p:tgtEl>
                                        <p:attrNameLst>
                                          <p:attrName>ppt_w</p:attrName>
                                        </p:attrNameLst>
                                      </p:cBhvr>
                                      <p:tavLst>
                                        <p:tav tm="0">
                                          <p:val>
                                            <p:fltVal val="0"/>
                                          </p:val>
                                        </p:tav>
                                        <p:tav tm="100000">
                                          <p:val>
                                            <p:strVal val="#ppt_w"/>
                                          </p:val>
                                        </p:tav>
                                      </p:tavLst>
                                    </p:anim>
                                    <p:anim calcmode="lin" valueType="num">
                                      <p:cBhvr>
                                        <p:cTn id="8" dur="500" fill="hold"/>
                                        <p:tgtEl>
                                          <p:spTgt spid="20482"/>
                                        </p:tgtEl>
                                        <p:attrNameLst>
                                          <p:attrName>ppt_h</p:attrName>
                                        </p:attrNameLst>
                                      </p:cBhvr>
                                      <p:tavLst>
                                        <p:tav tm="0">
                                          <p:val>
                                            <p:fltVal val="0"/>
                                          </p:val>
                                        </p:tav>
                                        <p:tav tm="100000">
                                          <p:val>
                                            <p:strVal val="#ppt_h"/>
                                          </p:val>
                                        </p:tav>
                                      </p:tavLst>
                                    </p:anim>
                                    <p:animEffect transition="in" filter="fade">
                                      <p:cBhvr>
                                        <p:cTn id="9" dur="500"/>
                                        <p:tgtEl>
                                          <p:spTgt spid="20482"/>
                                        </p:tgtEl>
                                      </p:cBhvr>
                                    </p:animEffect>
                                  </p:childTnLst>
                                </p:cTn>
                              </p:par>
                            </p:childTnLst>
                          </p:cTn>
                        </p:par>
                      </p:childTnLst>
                    </p:cTn>
                  </p:par>
                  <p:par>
                    <p:cTn id="10" fill="hold">
                      <p:stCondLst>
                        <p:cond delay="indefinite"/>
                      </p:stCondLst>
                      <p:childTnLst>
                        <p:par>
                          <p:cTn id="11" fill="hold">
                            <p:stCondLst>
                              <p:cond delay="0"/>
                            </p:stCondLst>
                            <p:childTnLst>
                              <p:par>
                                <p:cTn id="12" presetID="5" presetClass="entr" presetSubtype="10" fill="hold" nodeType="clickEffect">
                                  <p:stCondLst>
                                    <p:cond delay="0"/>
                                  </p:stCondLst>
                                  <p:childTnLst>
                                    <p:set>
                                      <p:cBhvr>
                                        <p:cTn id="13" dur="1" fill="hold">
                                          <p:stCondLst>
                                            <p:cond delay="0"/>
                                          </p:stCondLst>
                                        </p:cTn>
                                        <p:tgtEl>
                                          <p:spTgt spid="20484">
                                            <p:txEl>
                                              <p:pRg st="0" end="0"/>
                                            </p:txEl>
                                          </p:spTgt>
                                        </p:tgtEl>
                                        <p:attrNameLst>
                                          <p:attrName>style.visibility</p:attrName>
                                        </p:attrNameLst>
                                      </p:cBhvr>
                                      <p:to>
                                        <p:strVal val="visible"/>
                                      </p:to>
                                    </p:set>
                                    <p:animEffect transition="in" filter="checkerboard(across)">
                                      <p:cBhvr>
                                        <p:cTn id="14" dur="500"/>
                                        <p:tgtEl>
                                          <p:spTgt spid="20484">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20483">
                                            <p:txEl>
                                              <p:pRg st="0" end="0"/>
                                            </p:txEl>
                                          </p:spTgt>
                                        </p:tgtEl>
                                        <p:attrNameLst>
                                          <p:attrName>style.visibility</p:attrName>
                                        </p:attrNameLst>
                                      </p:cBhvr>
                                      <p:to>
                                        <p:strVal val="visible"/>
                                      </p:to>
                                    </p:set>
                                    <p:animEffect transition="in" filter="fade">
                                      <p:cBhvr>
                                        <p:cTn id="19" dur="1000"/>
                                        <p:tgtEl>
                                          <p:spTgt spid="20483">
                                            <p:txEl>
                                              <p:pRg st="0" end="0"/>
                                            </p:txEl>
                                          </p:spTgt>
                                        </p:tgtEl>
                                      </p:cBhvr>
                                    </p:animEffect>
                                    <p:anim calcmode="lin" valueType="num">
                                      <p:cBhvr>
                                        <p:cTn id="20" dur="1000" fill="hold"/>
                                        <p:tgtEl>
                                          <p:spTgt spid="20483">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20483">
                                            <p:txEl>
                                              <p:pRg st="0" end="0"/>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20483">
                                            <p:txEl>
                                              <p:pRg st="1" end="1"/>
                                            </p:txEl>
                                          </p:spTgt>
                                        </p:tgtEl>
                                        <p:attrNameLst>
                                          <p:attrName>style.visibility</p:attrName>
                                        </p:attrNameLst>
                                      </p:cBhvr>
                                      <p:to>
                                        <p:strVal val="visible"/>
                                      </p:to>
                                    </p:set>
                                    <p:animEffect transition="in" filter="fade">
                                      <p:cBhvr>
                                        <p:cTn id="24" dur="1000"/>
                                        <p:tgtEl>
                                          <p:spTgt spid="20483">
                                            <p:txEl>
                                              <p:pRg st="1" end="1"/>
                                            </p:txEl>
                                          </p:spTgt>
                                        </p:tgtEl>
                                      </p:cBhvr>
                                    </p:animEffect>
                                    <p:anim calcmode="lin" valueType="num">
                                      <p:cBhvr>
                                        <p:cTn id="25" dur="1000" fill="hold"/>
                                        <p:tgtEl>
                                          <p:spTgt spid="20483">
                                            <p:txEl>
                                              <p:pRg st="1" end="1"/>
                                            </p:txEl>
                                          </p:spTgt>
                                        </p:tgtEl>
                                        <p:attrNameLst>
                                          <p:attrName>ppt_x</p:attrName>
                                        </p:attrNameLst>
                                      </p:cBhvr>
                                      <p:tavLst>
                                        <p:tav tm="0">
                                          <p:val>
                                            <p:strVal val="#ppt_x"/>
                                          </p:val>
                                        </p:tav>
                                        <p:tav tm="100000">
                                          <p:val>
                                            <p:strVal val="#ppt_x"/>
                                          </p:val>
                                        </p:tav>
                                      </p:tavLst>
                                    </p:anim>
                                    <p:anim calcmode="lin" valueType="num">
                                      <p:cBhvr>
                                        <p:cTn id="26" dur="1000" fill="hold"/>
                                        <p:tgtEl>
                                          <p:spTgt spid="20483">
                                            <p:txEl>
                                              <p:pRg st="1" end="1"/>
                                            </p:txEl>
                                          </p:spTgt>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20483">
                                            <p:txEl>
                                              <p:pRg st="2" end="2"/>
                                            </p:txEl>
                                          </p:spTgt>
                                        </p:tgtEl>
                                        <p:attrNameLst>
                                          <p:attrName>style.visibility</p:attrName>
                                        </p:attrNameLst>
                                      </p:cBhvr>
                                      <p:to>
                                        <p:strVal val="visible"/>
                                      </p:to>
                                    </p:set>
                                    <p:animEffect transition="in" filter="fade">
                                      <p:cBhvr>
                                        <p:cTn id="29" dur="1000"/>
                                        <p:tgtEl>
                                          <p:spTgt spid="20483">
                                            <p:txEl>
                                              <p:pRg st="2" end="2"/>
                                            </p:txEl>
                                          </p:spTgt>
                                        </p:tgtEl>
                                      </p:cBhvr>
                                    </p:animEffect>
                                    <p:anim calcmode="lin" valueType="num">
                                      <p:cBhvr>
                                        <p:cTn id="30" dur="1000" fill="hold"/>
                                        <p:tgtEl>
                                          <p:spTgt spid="20483">
                                            <p:txEl>
                                              <p:pRg st="2" end="2"/>
                                            </p:txEl>
                                          </p:spTgt>
                                        </p:tgtEl>
                                        <p:attrNameLst>
                                          <p:attrName>ppt_x</p:attrName>
                                        </p:attrNameLst>
                                      </p:cBhvr>
                                      <p:tavLst>
                                        <p:tav tm="0">
                                          <p:val>
                                            <p:strVal val="#ppt_x"/>
                                          </p:val>
                                        </p:tav>
                                        <p:tav tm="100000">
                                          <p:val>
                                            <p:strVal val="#ppt_x"/>
                                          </p:val>
                                        </p:tav>
                                      </p:tavLst>
                                    </p:anim>
                                    <p:anim calcmode="lin" valueType="num">
                                      <p:cBhvr>
                                        <p:cTn id="31" dur="1000" fill="hold"/>
                                        <p:tgtEl>
                                          <p:spTgt spid="20483">
                                            <p:txEl>
                                              <p:pRg st="2" end="2"/>
                                            </p:txEl>
                                          </p:spTgt>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20483">
                                            <p:txEl>
                                              <p:pRg st="3" end="3"/>
                                            </p:txEl>
                                          </p:spTgt>
                                        </p:tgtEl>
                                        <p:attrNameLst>
                                          <p:attrName>style.visibility</p:attrName>
                                        </p:attrNameLst>
                                      </p:cBhvr>
                                      <p:to>
                                        <p:strVal val="visible"/>
                                      </p:to>
                                    </p:set>
                                    <p:animEffect transition="in" filter="fade">
                                      <p:cBhvr>
                                        <p:cTn id="34" dur="1000"/>
                                        <p:tgtEl>
                                          <p:spTgt spid="20483">
                                            <p:txEl>
                                              <p:pRg st="3" end="3"/>
                                            </p:txEl>
                                          </p:spTgt>
                                        </p:tgtEl>
                                      </p:cBhvr>
                                    </p:animEffect>
                                    <p:anim calcmode="lin" valueType="num">
                                      <p:cBhvr>
                                        <p:cTn id="35" dur="1000" fill="hold"/>
                                        <p:tgtEl>
                                          <p:spTgt spid="20483">
                                            <p:txEl>
                                              <p:pRg st="3" end="3"/>
                                            </p:txEl>
                                          </p:spTgt>
                                        </p:tgtEl>
                                        <p:attrNameLst>
                                          <p:attrName>ppt_x</p:attrName>
                                        </p:attrNameLst>
                                      </p:cBhvr>
                                      <p:tavLst>
                                        <p:tav tm="0">
                                          <p:val>
                                            <p:strVal val="#ppt_x"/>
                                          </p:val>
                                        </p:tav>
                                        <p:tav tm="100000">
                                          <p:val>
                                            <p:strVal val="#ppt_x"/>
                                          </p:val>
                                        </p:tav>
                                      </p:tavLst>
                                    </p:anim>
                                    <p:anim calcmode="lin" valueType="num">
                                      <p:cBhvr>
                                        <p:cTn id="36" dur="1000" fill="hold"/>
                                        <p:tgtEl>
                                          <p:spTgt spid="20483">
                                            <p:txEl>
                                              <p:pRg st="3" end="3"/>
                                            </p:txEl>
                                          </p:spTgt>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20483">
                                            <p:txEl>
                                              <p:pRg st="4" end="4"/>
                                            </p:txEl>
                                          </p:spTgt>
                                        </p:tgtEl>
                                        <p:attrNameLst>
                                          <p:attrName>style.visibility</p:attrName>
                                        </p:attrNameLst>
                                      </p:cBhvr>
                                      <p:to>
                                        <p:strVal val="visible"/>
                                      </p:to>
                                    </p:set>
                                    <p:animEffect transition="in" filter="fade">
                                      <p:cBhvr>
                                        <p:cTn id="39" dur="1000"/>
                                        <p:tgtEl>
                                          <p:spTgt spid="20483">
                                            <p:txEl>
                                              <p:pRg st="4" end="4"/>
                                            </p:txEl>
                                          </p:spTgt>
                                        </p:tgtEl>
                                      </p:cBhvr>
                                    </p:animEffect>
                                    <p:anim calcmode="lin" valueType="num">
                                      <p:cBhvr>
                                        <p:cTn id="40" dur="1000" fill="hold"/>
                                        <p:tgtEl>
                                          <p:spTgt spid="20483">
                                            <p:txEl>
                                              <p:pRg st="4" end="4"/>
                                            </p:txEl>
                                          </p:spTgt>
                                        </p:tgtEl>
                                        <p:attrNameLst>
                                          <p:attrName>ppt_x</p:attrName>
                                        </p:attrNameLst>
                                      </p:cBhvr>
                                      <p:tavLst>
                                        <p:tav tm="0">
                                          <p:val>
                                            <p:strVal val="#ppt_x"/>
                                          </p:val>
                                        </p:tav>
                                        <p:tav tm="100000">
                                          <p:val>
                                            <p:strVal val="#ppt_x"/>
                                          </p:val>
                                        </p:tav>
                                      </p:tavLst>
                                    </p:anim>
                                    <p:anim calcmode="lin" valueType="num">
                                      <p:cBhvr>
                                        <p:cTn id="41" dur="1000" fill="hold"/>
                                        <p:tgtEl>
                                          <p:spTgt spid="20483">
                                            <p:txEl>
                                              <p:pRg st="4" end="4"/>
                                            </p:txEl>
                                          </p:spTgt>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0"/>
                                  </p:stCondLst>
                                  <p:childTnLst>
                                    <p:set>
                                      <p:cBhvr>
                                        <p:cTn id="43" dur="1" fill="hold">
                                          <p:stCondLst>
                                            <p:cond delay="0"/>
                                          </p:stCondLst>
                                        </p:cTn>
                                        <p:tgtEl>
                                          <p:spTgt spid="20483">
                                            <p:txEl>
                                              <p:pRg st="5" end="5"/>
                                            </p:txEl>
                                          </p:spTgt>
                                        </p:tgtEl>
                                        <p:attrNameLst>
                                          <p:attrName>style.visibility</p:attrName>
                                        </p:attrNameLst>
                                      </p:cBhvr>
                                      <p:to>
                                        <p:strVal val="visible"/>
                                      </p:to>
                                    </p:set>
                                    <p:animEffect transition="in" filter="fade">
                                      <p:cBhvr>
                                        <p:cTn id="44" dur="1000"/>
                                        <p:tgtEl>
                                          <p:spTgt spid="20483">
                                            <p:txEl>
                                              <p:pRg st="5" end="5"/>
                                            </p:txEl>
                                          </p:spTgt>
                                        </p:tgtEl>
                                      </p:cBhvr>
                                    </p:animEffect>
                                    <p:anim calcmode="lin" valueType="num">
                                      <p:cBhvr>
                                        <p:cTn id="45" dur="1000" fill="hold"/>
                                        <p:tgtEl>
                                          <p:spTgt spid="20483">
                                            <p:txEl>
                                              <p:pRg st="5" end="5"/>
                                            </p:txEl>
                                          </p:spTgt>
                                        </p:tgtEl>
                                        <p:attrNameLst>
                                          <p:attrName>ppt_x</p:attrName>
                                        </p:attrNameLst>
                                      </p:cBhvr>
                                      <p:tavLst>
                                        <p:tav tm="0">
                                          <p:val>
                                            <p:strVal val="#ppt_x"/>
                                          </p:val>
                                        </p:tav>
                                        <p:tav tm="100000">
                                          <p:val>
                                            <p:strVal val="#ppt_x"/>
                                          </p:val>
                                        </p:tav>
                                      </p:tavLst>
                                    </p:anim>
                                    <p:anim calcmode="lin" valueType="num">
                                      <p:cBhvr>
                                        <p:cTn id="46" dur="1000" fill="hold"/>
                                        <p:tgtEl>
                                          <p:spTgt spid="20483">
                                            <p:txEl>
                                              <p:pRg st="5" end="5"/>
                                            </p:txEl>
                                          </p:spTgt>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0"/>
                                  </p:stCondLst>
                                  <p:childTnLst>
                                    <p:set>
                                      <p:cBhvr>
                                        <p:cTn id="48" dur="1" fill="hold">
                                          <p:stCondLst>
                                            <p:cond delay="0"/>
                                          </p:stCondLst>
                                        </p:cTn>
                                        <p:tgtEl>
                                          <p:spTgt spid="20483">
                                            <p:txEl>
                                              <p:pRg st="6" end="6"/>
                                            </p:txEl>
                                          </p:spTgt>
                                        </p:tgtEl>
                                        <p:attrNameLst>
                                          <p:attrName>style.visibility</p:attrName>
                                        </p:attrNameLst>
                                      </p:cBhvr>
                                      <p:to>
                                        <p:strVal val="visible"/>
                                      </p:to>
                                    </p:set>
                                    <p:animEffect transition="in" filter="fade">
                                      <p:cBhvr>
                                        <p:cTn id="49" dur="1000"/>
                                        <p:tgtEl>
                                          <p:spTgt spid="20483">
                                            <p:txEl>
                                              <p:pRg st="6" end="6"/>
                                            </p:txEl>
                                          </p:spTgt>
                                        </p:tgtEl>
                                      </p:cBhvr>
                                    </p:animEffect>
                                    <p:anim calcmode="lin" valueType="num">
                                      <p:cBhvr>
                                        <p:cTn id="50" dur="1000" fill="hold"/>
                                        <p:tgtEl>
                                          <p:spTgt spid="2048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20483">
                                            <p:txEl>
                                              <p:pRg st="6" end="6"/>
                                            </p:txEl>
                                          </p:spTgt>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0"/>
                                  </p:stCondLst>
                                  <p:childTnLst>
                                    <p:set>
                                      <p:cBhvr>
                                        <p:cTn id="53" dur="1" fill="hold">
                                          <p:stCondLst>
                                            <p:cond delay="0"/>
                                          </p:stCondLst>
                                        </p:cTn>
                                        <p:tgtEl>
                                          <p:spTgt spid="20483">
                                            <p:txEl>
                                              <p:pRg st="7" end="7"/>
                                            </p:txEl>
                                          </p:spTgt>
                                        </p:tgtEl>
                                        <p:attrNameLst>
                                          <p:attrName>style.visibility</p:attrName>
                                        </p:attrNameLst>
                                      </p:cBhvr>
                                      <p:to>
                                        <p:strVal val="visible"/>
                                      </p:to>
                                    </p:set>
                                    <p:animEffect transition="in" filter="fade">
                                      <p:cBhvr>
                                        <p:cTn id="54" dur="1000"/>
                                        <p:tgtEl>
                                          <p:spTgt spid="20483">
                                            <p:txEl>
                                              <p:pRg st="7" end="7"/>
                                            </p:txEl>
                                          </p:spTgt>
                                        </p:tgtEl>
                                      </p:cBhvr>
                                    </p:animEffect>
                                    <p:anim calcmode="lin" valueType="num">
                                      <p:cBhvr>
                                        <p:cTn id="55" dur="1000" fill="hold"/>
                                        <p:tgtEl>
                                          <p:spTgt spid="20483">
                                            <p:txEl>
                                              <p:pRg st="7" end="7"/>
                                            </p:txEl>
                                          </p:spTgt>
                                        </p:tgtEl>
                                        <p:attrNameLst>
                                          <p:attrName>ppt_x</p:attrName>
                                        </p:attrNameLst>
                                      </p:cBhvr>
                                      <p:tavLst>
                                        <p:tav tm="0">
                                          <p:val>
                                            <p:strVal val="#ppt_x"/>
                                          </p:val>
                                        </p:tav>
                                        <p:tav tm="100000">
                                          <p:val>
                                            <p:strVal val="#ppt_x"/>
                                          </p:val>
                                        </p:tav>
                                      </p:tavLst>
                                    </p:anim>
                                    <p:anim calcmode="lin" valueType="num">
                                      <p:cBhvr>
                                        <p:cTn id="56" dur="1000" fill="hold"/>
                                        <p:tgtEl>
                                          <p:spTgt spid="20483">
                                            <p:txEl>
                                              <p:pRg st="7" end="7"/>
                                            </p:txEl>
                                          </p:spTgt>
                                        </p:tgtEl>
                                        <p:attrNameLst>
                                          <p:attrName>ppt_y</p:attrName>
                                        </p:attrNameLst>
                                      </p:cBhvr>
                                      <p:tavLst>
                                        <p:tav tm="0">
                                          <p:val>
                                            <p:strVal val="#ppt_y+.1"/>
                                          </p:val>
                                        </p:tav>
                                        <p:tav tm="100000">
                                          <p:val>
                                            <p:strVal val="#ppt_y"/>
                                          </p:val>
                                        </p:tav>
                                      </p:tavLst>
                                    </p:anim>
                                  </p:childTnLst>
                                </p:cTn>
                              </p:par>
                              <p:par>
                                <p:cTn id="57" presetID="42" presetClass="entr" presetSubtype="0" fill="hold" nodeType="withEffect">
                                  <p:stCondLst>
                                    <p:cond delay="0"/>
                                  </p:stCondLst>
                                  <p:childTnLst>
                                    <p:set>
                                      <p:cBhvr>
                                        <p:cTn id="58" dur="1" fill="hold">
                                          <p:stCondLst>
                                            <p:cond delay="0"/>
                                          </p:stCondLst>
                                        </p:cTn>
                                        <p:tgtEl>
                                          <p:spTgt spid="20483">
                                            <p:txEl>
                                              <p:pRg st="8" end="8"/>
                                            </p:txEl>
                                          </p:spTgt>
                                        </p:tgtEl>
                                        <p:attrNameLst>
                                          <p:attrName>style.visibility</p:attrName>
                                        </p:attrNameLst>
                                      </p:cBhvr>
                                      <p:to>
                                        <p:strVal val="visible"/>
                                      </p:to>
                                    </p:set>
                                    <p:animEffect transition="in" filter="fade">
                                      <p:cBhvr>
                                        <p:cTn id="59" dur="1000"/>
                                        <p:tgtEl>
                                          <p:spTgt spid="20483">
                                            <p:txEl>
                                              <p:pRg st="8" end="8"/>
                                            </p:txEl>
                                          </p:spTgt>
                                        </p:tgtEl>
                                      </p:cBhvr>
                                    </p:animEffect>
                                    <p:anim calcmode="lin" valueType="num">
                                      <p:cBhvr>
                                        <p:cTn id="60" dur="1000" fill="hold"/>
                                        <p:tgtEl>
                                          <p:spTgt spid="20483">
                                            <p:txEl>
                                              <p:pRg st="8" end="8"/>
                                            </p:txEl>
                                          </p:spTgt>
                                        </p:tgtEl>
                                        <p:attrNameLst>
                                          <p:attrName>ppt_x</p:attrName>
                                        </p:attrNameLst>
                                      </p:cBhvr>
                                      <p:tavLst>
                                        <p:tav tm="0">
                                          <p:val>
                                            <p:strVal val="#ppt_x"/>
                                          </p:val>
                                        </p:tav>
                                        <p:tav tm="100000">
                                          <p:val>
                                            <p:strVal val="#ppt_x"/>
                                          </p:val>
                                        </p:tav>
                                      </p:tavLst>
                                    </p:anim>
                                    <p:anim calcmode="lin" valueType="num">
                                      <p:cBhvr>
                                        <p:cTn id="61" dur="1000" fill="hold"/>
                                        <p:tgtEl>
                                          <p:spTgt spid="2048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2"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alpha val="90999"/>
          </a:schemeClr>
        </a:solidFill>
        <a:effectLst/>
      </p:bgPr>
    </p:bg>
    <p:spTree>
      <p:nvGrpSpPr>
        <p:cNvPr id="1" name=""/>
        <p:cNvGrpSpPr/>
        <p:nvPr/>
      </p:nvGrpSpPr>
      <p:grpSpPr/>
      <p:sp>
        <p:nvSpPr>
          <p:cNvPr id="3" name="文本框 2"/>
          <p:cNvSpPr txBox="1"/>
          <p:nvPr/>
        </p:nvSpPr>
        <p:spPr>
          <a:xfrm>
            <a:off x="4875530" y="1021080"/>
            <a:ext cx="3985895" cy="5631180"/>
          </a:xfrm>
          <a:prstGeom prst="rect">
            <a:avLst/>
          </a:prstGeom>
          <a:noFill/>
        </p:spPr>
        <p:txBody>
          <a:bodyPr wrap="square" rtlCol="0" anchor="t">
            <a:spAutoFit/>
          </a:bodyPr>
          <a:p>
            <a:r>
              <a:rPr lang="en-US" altLang="zh-CN">
                <a:solidFill>
                  <a:schemeClr val="bg1"/>
                </a:solidFill>
              </a:rPr>
              <a:t>      </a:t>
            </a:r>
            <a:r>
              <a:rPr lang="zh-CN" altLang="en-US">
                <a:solidFill>
                  <a:srgbClr val="FF0000"/>
                </a:solidFill>
              </a:rPr>
              <a:t>2006年8月初的西北太平洋注定是不太平的，短短10天便集中爆发出4个热带气旋，这其中，就有创下多个第一的超强台风“桑美”（Saomai）。</a:t>
            </a:r>
            <a:endParaRPr lang="zh-CN" altLang="en-US">
              <a:solidFill>
                <a:srgbClr val="FF0000"/>
              </a:solidFill>
            </a:endParaRPr>
          </a:p>
          <a:p>
            <a:endParaRPr lang="zh-CN" altLang="en-US">
              <a:solidFill>
                <a:srgbClr val="FF0000"/>
              </a:solidFill>
            </a:endParaRPr>
          </a:p>
          <a:p>
            <a:r>
              <a:rPr lang="zh-CN" altLang="en-US">
                <a:solidFill>
                  <a:srgbClr val="FF0000"/>
                </a:solidFill>
              </a:rPr>
              <a:t>从天空中俯瞰，它形体婀娜，结构匀称，色泽饱满，然而，在美丽的云墙之下，却是狂风暴雨、惊涛骇浪。从不起眼的热带云团到超强台风，“桑美”只用了短短4 天。其强度之强、风力之大为百年一遇，破坏性更是超出人们的想象。</a:t>
            </a:r>
            <a:endParaRPr lang="zh-CN" altLang="en-US">
              <a:solidFill>
                <a:srgbClr val="FF0000"/>
              </a:solidFill>
            </a:endParaRPr>
          </a:p>
          <a:p>
            <a:endParaRPr lang="zh-CN" altLang="en-US">
              <a:solidFill>
                <a:srgbClr val="FF0000"/>
              </a:solidFill>
            </a:endParaRPr>
          </a:p>
          <a:p>
            <a:r>
              <a:rPr lang="zh-CN" altLang="en-US">
                <a:solidFill>
                  <a:srgbClr val="FF0000"/>
                </a:solidFill>
              </a:rPr>
              <a:t>因致灾严重，“桑美”这一名称今后不再续用。“桑美”作为造成重大灾害的2006年第8号台风的专名载入世界台风史。“桑美”虽被除名，其警示作用却更加凸显。目前，我国已进入台风多发期，如何加强应急防范成为一个重要课题。</a:t>
            </a:r>
            <a:endParaRPr lang="zh-CN" altLang="en-US">
              <a:solidFill>
                <a:srgbClr val="FF0000"/>
              </a:solidFill>
            </a:endParaRPr>
          </a:p>
        </p:txBody>
      </p:sp>
      <p:pic>
        <p:nvPicPr>
          <p:cNvPr id="5" name="图片 4" descr="24620D030C300372AB8641D4C27EB1ED_m"/>
          <p:cNvPicPr>
            <a:picLocks noChangeAspect="1"/>
          </p:cNvPicPr>
          <p:nvPr/>
        </p:nvPicPr>
        <p:blipFill>
          <a:blip r:embed="rId1"/>
          <a:stretch>
            <a:fillRect/>
          </a:stretch>
        </p:blipFill>
        <p:spPr>
          <a:xfrm>
            <a:off x="257175" y="3439795"/>
            <a:ext cx="4418965" cy="3314700"/>
          </a:xfrm>
          <a:prstGeom prst="rect">
            <a:avLst/>
          </a:prstGeom>
        </p:spPr>
      </p:pic>
      <p:pic>
        <p:nvPicPr>
          <p:cNvPr id="6" name="图片 5" descr="AB75DFFB7A894FC9448894E37528AF6F"/>
          <p:cNvPicPr>
            <a:picLocks noChangeAspect="1"/>
          </p:cNvPicPr>
          <p:nvPr/>
        </p:nvPicPr>
        <p:blipFill>
          <a:blip r:embed="rId2"/>
          <a:stretch>
            <a:fillRect/>
          </a:stretch>
        </p:blipFill>
        <p:spPr>
          <a:xfrm>
            <a:off x="257175" y="198755"/>
            <a:ext cx="4424045" cy="3143250"/>
          </a:xfrm>
          <a:prstGeom prst="rect">
            <a:avLst/>
          </a:prstGeom>
        </p:spPr>
      </p:pic>
      <p:sp>
        <p:nvSpPr>
          <p:cNvPr id="7" name="文本框 6"/>
          <p:cNvSpPr txBox="1"/>
          <p:nvPr/>
        </p:nvSpPr>
        <p:spPr>
          <a:xfrm>
            <a:off x="5875655" y="346075"/>
            <a:ext cx="2540000" cy="368300"/>
          </a:xfrm>
          <a:prstGeom prst="rect">
            <a:avLst/>
          </a:prstGeom>
          <a:noFill/>
        </p:spPr>
        <p:txBody>
          <a:bodyPr wrap="square" rtlCol="0" anchor="t">
            <a:spAutoFit/>
          </a:bodyPr>
          <a:p>
            <a:r>
              <a:rPr lang="zh-CN" altLang="en-US"/>
              <a:t>台风之王“桑美”</a:t>
            </a: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900" decel="100000" fill="hold"/>
                                        <p:tgtEl>
                                          <p:spTgt spid="6"/>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randombar(horizontal)">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7">
                                            <p:txEl>
                                              <p:pRg st="0" end="0"/>
                                            </p:txEl>
                                          </p:spTgt>
                                        </p:tgtEl>
                                        <p:attrNameLst>
                                          <p:attrName>style.visibility</p:attrName>
                                        </p:attrNameLst>
                                      </p:cBhvr>
                                      <p:to>
                                        <p:strVal val="visible"/>
                                      </p:to>
                                    </p:set>
                                    <p:animEffect transition="in" filter="fade">
                                      <p:cBhvr>
                                        <p:cTn id="20" dur="1000"/>
                                        <p:tgtEl>
                                          <p:spTgt spid="7">
                                            <p:txEl>
                                              <p:pRg st="0" end="0"/>
                                            </p:txEl>
                                          </p:spTgt>
                                        </p:tgtEl>
                                      </p:cBhvr>
                                    </p:animEffect>
                                    <p:anim calcmode="lin" valueType="num">
                                      <p:cBhvr>
                                        <p:cTn id="21"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22"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27" dur="500"/>
                                        <p:tgtEl>
                                          <p:spTgt spid="3">
                                            <p:txEl>
                                              <p:pRg st="0" end="0"/>
                                            </p:txEl>
                                          </p:spTgt>
                                        </p:tgtEl>
                                      </p:cBhvr>
                                    </p:animEffect>
                                  </p:childTnLst>
                                </p:cTn>
                              </p:par>
                              <p:par>
                                <p:cTn id="28" presetID="14" presetClass="entr" presetSubtype="10" fill="hold" nodeType="withEffect">
                                  <p:stCondLst>
                                    <p:cond delay="0"/>
                                  </p:stCondLst>
                                  <p:childTnLst>
                                    <p:set>
                                      <p:cBhvr>
                                        <p:cTn id="29" dur="1" fill="hold">
                                          <p:stCondLst>
                                            <p:cond delay="0"/>
                                          </p:stCondLst>
                                        </p:cTn>
                                        <p:tgtEl>
                                          <p:spTgt spid="3">
                                            <p:txEl>
                                              <p:pRg st="2" end="2"/>
                                            </p:txEl>
                                          </p:spTgt>
                                        </p:tgtEl>
                                        <p:attrNameLst>
                                          <p:attrName>style.visibility</p:attrName>
                                        </p:attrNameLst>
                                      </p:cBhvr>
                                      <p:to>
                                        <p:strVal val="visible"/>
                                      </p:to>
                                    </p:set>
                                    <p:animEffect transition="in" filter="randombar(horizontal)">
                                      <p:cBhvr>
                                        <p:cTn id="30" dur="500"/>
                                        <p:tgtEl>
                                          <p:spTgt spid="3">
                                            <p:txEl>
                                              <p:pRg st="2" end="2"/>
                                            </p:txEl>
                                          </p:spTgt>
                                        </p:tgtEl>
                                      </p:cBhvr>
                                    </p:animEffect>
                                  </p:childTnLst>
                                </p:cTn>
                              </p:par>
                              <p:par>
                                <p:cTn id="31" presetID="14" presetClass="entr" presetSubtype="10" fill="hold" nodeType="with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Effect transition="in" filter="randombar(horizontal)">
                                      <p:cBhvr>
                                        <p:cTn id="33"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内容占位符 3" descr="300001174781130517143482484_950"/>
          <p:cNvPicPr>
            <a:picLocks noChangeAspect="1"/>
          </p:cNvPicPr>
          <p:nvPr>
            <p:ph idx="1"/>
          </p:nvPr>
        </p:nvPicPr>
        <p:blipFill>
          <a:blip r:embed="rId1"/>
          <a:stretch>
            <a:fillRect/>
          </a:stretch>
        </p:blipFill>
        <p:spPr>
          <a:xfrm>
            <a:off x="15875" y="1119505"/>
            <a:ext cx="5418455" cy="4290060"/>
          </a:xfrm>
          <a:prstGeom prst="rect">
            <a:avLst/>
          </a:prstGeom>
        </p:spPr>
      </p:pic>
      <p:sp>
        <p:nvSpPr>
          <p:cNvPr id="2" name="标题 1"/>
          <p:cNvSpPr>
            <a:spLocks noGrp="1"/>
          </p:cNvSpPr>
          <p:nvPr>
            <p:ph type="title"/>
          </p:nvPr>
        </p:nvSpPr>
        <p:spPr>
          <a:xfrm>
            <a:off x="15875" y="-23495"/>
            <a:ext cx="3684270" cy="1143000"/>
          </a:xfrm>
        </p:spPr>
        <p:txBody>
          <a:bodyPr/>
          <a:p>
            <a:r>
              <a:rPr lang="zh-CN" altLang="en-US"/>
              <a:t>沙尘暴篇</a:t>
            </a:r>
            <a:endParaRPr lang="zh-CN" altLang="en-US"/>
          </a:p>
        </p:txBody>
      </p:sp>
      <p:sp>
        <p:nvSpPr>
          <p:cNvPr id="5" name="文本框 4"/>
          <p:cNvSpPr txBox="1"/>
          <p:nvPr/>
        </p:nvSpPr>
        <p:spPr>
          <a:xfrm>
            <a:off x="5547995" y="1196975"/>
            <a:ext cx="3223895" cy="2861310"/>
          </a:xfrm>
          <a:prstGeom prst="rect">
            <a:avLst/>
          </a:prstGeom>
          <a:noFill/>
        </p:spPr>
        <p:txBody>
          <a:bodyPr wrap="square" rtlCol="0" anchor="t">
            <a:spAutoFit/>
          </a:bodyPr>
          <a:p>
            <a:r>
              <a:rPr lang="en-US" altLang="zh-CN"/>
              <a:t>  </a:t>
            </a:r>
            <a:r>
              <a:rPr lang="en-US" altLang="zh-CN" sz="1600"/>
              <a:t>    </a:t>
            </a:r>
            <a:r>
              <a:rPr lang="zh-CN" altLang="en-US" sz="1600"/>
              <a:t>沙尘暴 (sand-dust storm) 是沙暴 (sand storm) 和尘暴 (dust storm) 的总称，是荒漠化的标志。是指强风从地面卷起大量沙尘，使水平能见度小于1千米，具有突发性和持续时间较短特点的概率小危害大的灾害性天气现象。  其中沙暴是指大风把大量沙粒吹入近地层所形成的挟沙风暴；尘暴则是大风把大量尘埃及其他细颗粒物卷入高空所形成的风暴</a:t>
            </a:r>
            <a:r>
              <a:rPr lang="zh-CN" altLang="en-US"/>
              <a:t>。</a:t>
            </a:r>
            <a:endParaRPr lang="zh-CN" altLang="en-US"/>
          </a:p>
        </p:txBody>
      </p:sp>
      <p:sp>
        <p:nvSpPr>
          <p:cNvPr id="6" name="文本框 5"/>
          <p:cNvSpPr txBox="1"/>
          <p:nvPr/>
        </p:nvSpPr>
        <p:spPr>
          <a:xfrm>
            <a:off x="125095" y="5579745"/>
            <a:ext cx="8382635" cy="1137285"/>
          </a:xfrm>
          <a:prstGeom prst="rect">
            <a:avLst/>
          </a:prstGeom>
          <a:noFill/>
        </p:spPr>
        <p:txBody>
          <a:bodyPr wrap="square" rtlCol="0" anchor="t">
            <a:spAutoFit/>
          </a:bodyPr>
          <a:p>
            <a:r>
              <a:rPr lang="en-US" altLang="zh-CN"/>
              <a:t>  </a:t>
            </a:r>
            <a:r>
              <a:rPr lang="en-US" altLang="zh-CN" sz="1600"/>
              <a:t>    </a:t>
            </a:r>
            <a:r>
              <a:rPr lang="zh-CN" altLang="en-US" sz="1600"/>
              <a:t>沙尘暴是指强风将地面尘沙吹起使空气很混浊，水平能见度小于1km的天气现象。 沙尘暴是风蚀荒漠化中的一种天气现象, 它的形成受自然因素和人类活动因素的共同影响。自然因素包括大风、降水减少及其沙源。人类活动因素是指人类在发展经济过程中对植被的破坏以后, 导致沙尘暴爆发频数增加。</a:t>
            </a:r>
            <a:r>
              <a:rPr lang="zh-CN" altLang="en-US"/>
              <a:t> </a:t>
            </a:r>
            <a:endParaRPr lang="zh-CN" altLang="en-US"/>
          </a:p>
        </p:txBody>
      </p:sp>
      <p:sp>
        <p:nvSpPr>
          <p:cNvPr id="8" name="文本框 7"/>
          <p:cNvSpPr txBox="1"/>
          <p:nvPr/>
        </p:nvSpPr>
        <p:spPr>
          <a:xfrm>
            <a:off x="5572760" y="4058285"/>
            <a:ext cx="3174365" cy="1568450"/>
          </a:xfrm>
          <a:prstGeom prst="rect">
            <a:avLst/>
          </a:prstGeom>
          <a:noFill/>
        </p:spPr>
        <p:txBody>
          <a:bodyPr wrap="square" rtlCol="0" anchor="t">
            <a:spAutoFit/>
          </a:bodyPr>
          <a:p>
            <a:r>
              <a:rPr lang="zh-CN" altLang="en-US" sz="1600"/>
              <a:t>沙尘暴天气主要发生在冬春季节这是由于冬春季半干旱和干旱区降水甚少, 地表极其干燥松散, 抗风蚀能力很弱, 当有大风刮过时, 就会有大量沙尘被卷入空中, 形成沙尘暴天气。</a:t>
            </a:r>
            <a:endParaRPr lang="zh-CN" altLang="en-US" sz="16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8" presetClass="entr" presetSubtype="16"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diamond(in)">
                                      <p:cBhvr>
                                        <p:cTn id="14" dur="20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anim calcmode="lin" valueType="num">
                                      <p:cBhvr additive="base">
                                        <p:cTn id="19"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nodeType="clickEffect">
                                  <p:stCondLst>
                                    <p:cond delay="0"/>
                                  </p:stCondLst>
                                  <p:childTnLst>
                                    <p:set>
                                      <p:cBhvr>
                                        <p:cTn id="24" dur="1" fill="hold">
                                          <p:stCondLst>
                                            <p:cond delay="0"/>
                                          </p:stCondLst>
                                        </p:cTn>
                                        <p:tgtEl>
                                          <p:spTgt spid="8">
                                            <p:txEl>
                                              <p:pRg st="0" end="0"/>
                                            </p:txEl>
                                          </p:spTgt>
                                        </p:tgtEl>
                                        <p:attrNameLst>
                                          <p:attrName>style.visibility</p:attrName>
                                        </p:attrNameLst>
                                      </p:cBhvr>
                                      <p:to>
                                        <p:strVal val="visible"/>
                                      </p:to>
                                    </p:set>
                                    <p:anim calcmode="lin" valueType="num">
                                      <p:cBhvr>
                                        <p:cTn id="25" dur="500" fill="hold"/>
                                        <p:tgtEl>
                                          <p:spTgt spid="8">
                                            <p:txEl>
                                              <p:pRg st="0" end="0"/>
                                            </p:txEl>
                                          </p:spTgt>
                                        </p:tgtEl>
                                        <p:attrNameLst>
                                          <p:attrName>ppt_w</p:attrName>
                                        </p:attrNameLst>
                                      </p:cBhvr>
                                      <p:tavLst>
                                        <p:tav tm="0">
                                          <p:val>
                                            <p:fltVal val="0"/>
                                          </p:val>
                                        </p:tav>
                                        <p:tav tm="100000">
                                          <p:val>
                                            <p:strVal val="#ppt_w"/>
                                          </p:val>
                                        </p:tav>
                                      </p:tavLst>
                                    </p:anim>
                                    <p:anim calcmode="lin" valueType="num">
                                      <p:cBhvr>
                                        <p:cTn id="26" dur="500" fill="hold"/>
                                        <p:tgtEl>
                                          <p:spTgt spid="8">
                                            <p:txEl>
                                              <p:pRg st="0" end="0"/>
                                            </p:txEl>
                                          </p:spTgt>
                                        </p:tgtEl>
                                        <p:attrNameLst>
                                          <p:attrName>ppt_h</p:attrName>
                                        </p:attrNameLst>
                                      </p:cBhvr>
                                      <p:tavLst>
                                        <p:tav tm="0">
                                          <p:val>
                                            <p:fltVal val="0"/>
                                          </p:val>
                                        </p:tav>
                                        <p:tav tm="100000">
                                          <p:val>
                                            <p:strVal val="#ppt_h"/>
                                          </p:val>
                                        </p:tav>
                                      </p:tavLst>
                                    </p:anim>
                                    <p:animEffect transition="in" filter="fade">
                                      <p:cBhvr>
                                        <p:cTn id="27" dur="500"/>
                                        <p:tgtEl>
                                          <p:spTgt spid="8">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nodeType="clickEffect">
                                  <p:stCondLst>
                                    <p:cond delay="0"/>
                                  </p:stCondLst>
                                  <p:childTnLst>
                                    <p:set>
                                      <p:cBhvr>
                                        <p:cTn id="31" dur="1" fill="hold">
                                          <p:stCondLst>
                                            <p:cond delay="0"/>
                                          </p:stCondLst>
                                        </p:cTn>
                                        <p:tgtEl>
                                          <p:spTgt spid="6">
                                            <p:txEl>
                                              <p:pRg st="0" end="0"/>
                                            </p:txEl>
                                          </p:spTgt>
                                        </p:tgtEl>
                                        <p:attrNameLst>
                                          <p:attrName>style.visibility</p:attrName>
                                        </p:attrNameLst>
                                      </p:cBhvr>
                                      <p:to>
                                        <p:strVal val="visible"/>
                                      </p:to>
                                    </p:set>
                                    <p:anim calcmode="lin" valueType="num">
                                      <p:cBhvr>
                                        <p:cTn id="32" dur="500" fill="hold"/>
                                        <p:tgtEl>
                                          <p:spTgt spid="6">
                                            <p:txEl>
                                              <p:pRg st="0" end="0"/>
                                            </p:txEl>
                                          </p:spTgt>
                                        </p:tgtEl>
                                        <p:attrNameLst>
                                          <p:attrName>ppt_w</p:attrName>
                                        </p:attrNameLst>
                                      </p:cBhvr>
                                      <p:tavLst>
                                        <p:tav tm="0">
                                          <p:val>
                                            <p:fltVal val="0"/>
                                          </p:val>
                                        </p:tav>
                                        <p:tav tm="100000">
                                          <p:val>
                                            <p:strVal val="#ppt_w"/>
                                          </p:val>
                                        </p:tav>
                                      </p:tavLst>
                                    </p:anim>
                                    <p:anim calcmode="lin" valueType="num">
                                      <p:cBhvr>
                                        <p:cTn id="33" dur="500" fill="hold"/>
                                        <p:tgtEl>
                                          <p:spTgt spid="6">
                                            <p:txEl>
                                              <p:pRg st="0" end="0"/>
                                            </p:txEl>
                                          </p:spTgt>
                                        </p:tgtEl>
                                        <p:attrNameLst>
                                          <p:attrName>ppt_h</p:attrName>
                                        </p:attrNameLst>
                                      </p:cBhvr>
                                      <p:tavLst>
                                        <p:tav tm="0">
                                          <p:val>
                                            <p:fltVal val="0"/>
                                          </p:val>
                                        </p:tav>
                                        <p:tav tm="100000">
                                          <p:val>
                                            <p:strVal val="#ppt_h"/>
                                          </p:val>
                                        </p:tav>
                                      </p:tavLst>
                                    </p:anim>
                                    <p:animEffect transition="in" filter="fade">
                                      <p:cBhvr>
                                        <p:cTn id="34"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235585" y="114300"/>
            <a:ext cx="2858770" cy="579120"/>
          </a:xfrm>
        </p:spPr>
        <p:txBody>
          <a:bodyPr/>
          <a:p>
            <a:r>
              <a:rPr lang="zh-CN" altLang="en-US" sz="2400"/>
              <a:t>沙尘暴案例</a:t>
            </a:r>
            <a:endParaRPr lang="zh-CN" altLang="en-US" sz="2400"/>
          </a:p>
        </p:txBody>
      </p:sp>
      <p:sp>
        <p:nvSpPr>
          <p:cNvPr id="3" name="内容占位符 2"/>
          <p:cNvSpPr>
            <a:spLocks noGrp="1"/>
          </p:cNvSpPr>
          <p:nvPr>
            <p:ph idx="1"/>
          </p:nvPr>
        </p:nvSpPr>
        <p:spPr>
          <a:xfrm>
            <a:off x="235585" y="4030345"/>
            <a:ext cx="8754110" cy="2903855"/>
          </a:xfrm>
        </p:spPr>
        <p:txBody>
          <a:bodyPr/>
          <a:p>
            <a:pPr marL="0" indent="0">
              <a:buNone/>
            </a:pPr>
            <a:r>
              <a:rPr lang="en-US" altLang="zh-CN" sz="1800"/>
              <a:t>      2</a:t>
            </a:r>
            <a:r>
              <a:rPr lang="zh-CN" altLang="en-US" sz="1800"/>
              <a:t>009年4月15日，新疆南疆盆地及东部连续出现沙尘天气，以16日至17日的影响最为严重，部分地区出现了沙尘暴，甚至出现了强沙尘暴，其中南疆民丰、且末、和田等地出现了强沙尘暴，能见度不足50米。受大风和沙尘暴天气的影响，阿克苏、温宿与柯平等地因灾死亡2人，受伤6人，以上人员均是因大风吹倒树木或广告牌砸中伤亡；另外有1.3万公顷棉田及400公顷小拱棚受灾。不利天气还引发大小火灾近60起，航空、铁路以及公路运输受到了较大影响。</a:t>
            </a:r>
            <a:endParaRPr lang="zh-CN" altLang="en-US" sz="1800"/>
          </a:p>
        </p:txBody>
      </p:sp>
      <p:pic>
        <p:nvPicPr>
          <p:cNvPr id="4" name="图片 3" descr="d53c2ebe6b86fdb195db13ce89e74416"/>
          <p:cNvPicPr>
            <a:picLocks noChangeAspect="1"/>
          </p:cNvPicPr>
          <p:nvPr/>
        </p:nvPicPr>
        <p:blipFill>
          <a:blip r:embed="rId1"/>
          <a:stretch>
            <a:fillRect/>
          </a:stretch>
        </p:blipFill>
        <p:spPr>
          <a:xfrm>
            <a:off x="118745" y="829310"/>
            <a:ext cx="4232910" cy="2673350"/>
          </a:xfrm>
          <a:prstGeom prst="rect">
            <a:avLst/>
          </a:prstGeom>
        </p:spPr>
      </p:pic>
      <p:pic>
        <p:nvPicPr>
          <p:cNvPr id="5" name="图片 4" descr="8b02609324a9a878f7b0fbae308744f3"/>
          <p:cNvPicPr>
            <a:picLocks noChangeAspect="1"/>
          </p:cNvPicPr>
          <p:nvPr/>
        </p:nvPicPr>
        <p:blipFill>
          <a:blip r:embed="rId2"/>
          <a:stretch>
            <a:fillRect/>
          </a:stretch>
        </p:blipFill>
        <p:spPr>
          <a:xfrm>
            <a:off x="4559300" y="327660"/>
            <a:ext cx="4318000" cy="334391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heckerboard(across)">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diamond(in)">
                                      <p:cBhvr>
                                        <p:cTn id="17" dur="20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7" presetClass="entr" presetSubtype="10" fill="hold" nodeType="clickEffect">
                                  <p:stCondLst>
                                    <p:cond delay="0"/>
                                  </p:stCondLst>
                                  <p:childTnLst>
                                    <p:set>
                                      <p:cBhvr>
                                        <p:cTn id="21" dur="1" fill="hold">
                                          <p:stCondLst>
                                            <p:cond delay="0"/>
                                          </p:stCondLst>
                                        </p:cTn>
                                        <p:tgtEl>
                                          <p:spTgt spid="3">
                                            <p:txEl>
                                              <p:pRg st="0" end="0"/>
                                            </p:txEl>
                                          </p:spTgt>
                                        </p:tgtEl>
                                        <p:attrNameLst>
                                          <p:attrName>style.visibility</p:attrName>
                                        </p:attrNameLst>
                                      </p:cBhvr>
                                      <p:to>
                                        <p:strVal val="visible"/>
                                      </p:to>
                                    </p:set>
                                    <p:anim calcmode="lin" valueType="num">
                                      <p:cBhvr>
                                        <p:cTn id="22"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23" dur="500" fill="hold"/>
                                        <p:tgtEl>
                                          <p:spTgt spid="3">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518160" y="168275"/>
            <a:ext cx="2835910" cy="747395"/>
          </a:xfrm>
        </p:spPr>
        <p:txBody>
          <a:bodyPr/>
          <a:p>
            <a:r>
              <a:rPr lang="zh-CN" altLang="en-US" sz="2400"/>
              <a:t>沙尘暴（二）</a:t>
            </a:r>
            <a:endParaRPr lang="en-US" altLang="zh-CN" sz="2400"/>
          </a:p>
        </p:txBody>
      </p:sp>
      <p:sp>
        <p:nvSpPr>
          <p:cNvPr id="3" name="内容占位符 2"/>
          <p:cNvSpPr>
            <a:spLocks noGrp="1"/>
          </p:cNvSpPr>
          <p:nvPr>
            <p:ph idx="1"/>
          </p:nvPr>
        </p:nvSpPr>
        <p:spPr>
          <a:xfrm>
            <a:off x="365760" y="1022350"/>
            <a:ext cx="4991735" cy="2530475"/>
          </a:xfrm>
        </p:spPr>
        <p:txBody>
          <a:bodyPr/>
          <a:p>
            <a:pPr marL="0" indent="0">
              <a:buNone/>
            </a:pPr>
            <a:r>
              <a:rPr lang="en-US" altLang="zh-CN" sz="1800"/>
              <a:t>      </a:t>
            </a:r>
            <a:r>
              <a:rPr lang="zh-CN" altLang="en-US" sz="1800"/>
              <a:t>2014年4月28，新疆南疆盆地、东疆、古尔班通古特沙漠南部以及甘肃西部、内蒙古西部、宁夏北部的部分地区出现沙尘天气，其中新疆、甘肃局部地区发生沙尘暴或强沙尘暴。据不完全统计，此次沙尘暴已造成经济损失2702.44万元；滞留车辆737辆(列)、滞留旅客4590人，其中：大货车455辆、546人；客运班车50辆、1200人；小客车230辆、505人；火车2列、2339人。</a:t>
            </a:r>
            <a:endParaRPr lang="zh-CN" altLang="en-US" sz="1800"/>
          </a:p>
        </p:txBody>
      </p:sp>
      <p:sp>
        <p:nvSpPr>
          <p:cNvPr id="4" name="文本框 3"/>
          <p:cNvSpPr txBox="1"/>
          <p:nvPr/>
        </p:nvSpPr>
        <p:spPr>
          <a:xfrm>
            <a:off x="5181600" y="4110355"/>
            <a:ext cx="3796665" cy="1753235"/>
          </a:xfrm>
          <a:prstGeom prst="rect">
            <a:avLst/>
          </a:prstGeom>
          <a:noFill/>
        </p:spPr>
        <p:txBody>
          <a:bodyPr wrap="square" rtlCol="0" anchor="t">
            <a:spAutoFit/>
          </a:bodyPr>
          <a:p>
            <a:r>
              <a:rPr lang="en-US" altLang="zh-CN"/>
              <a:t>     </a:t>
            </a:r>
            <a:r>
              <a:rPr lang="zh-CN" altLang="en-US"/>
              <a:t>2007年02月28日，从乌鲁木齐驶往阿克苏的5806次列车在刚刚驶出吐鲁番车站不久，遭遇特大沙尘暴，车窗被飞沙打碎，目前至少有11节车厢被吹翻，至少有4人死亡，受伤人员至少上百人。</a:t>
            </a:r>
            <a:endParaRPr lang="zh-CN" altLang="en-US"/>
          </a:p>
        </p:txBody>
      </p:sp>
      <p:pic>
        <p:nvPicPr>
          <p:cNvPr id="5" name="图片 4" descr="e850352ac65c1038273718eab8119313b07e8949"/>
          <p:cNvPicPr>
            <a:picLocks noChangeAspect="1"/>
          </p:cNvPicPr>
          <p:nvPr/>
        </p:nvPicPr>
        <p:blipFill>
          <a:blip r:embed="rId1"/>
          <a:stretch>
            <a:fillRect/>
          </a:stretch>
        </p:blipFill>
        <p:spPr>
          <a:xfrm>
            <a:off x="5315585" y="1022350"/>
            <a:ext cx="3528695" cy="2511425"/>
          </a:xfrm>
          <a:prstGeom prst="rect">
            <a:avLst/>
          </a:prstGeom>
        </p:spPr>
      </p:pic>
      <p:pic>
        <p:nvPicPr>
          <p:cNvPr id="6" name="图片 5" descr="f99f5e701870ecea7f74f252259be676"/>
          <p:cNvPicPr>
            <a:picLocks noChangeAspect="1"/>
          </p:cNvPicPr>
          <p:nvPr/>
        </p:nvPicPr>
        <p:blipFill>
          <a:blip r:embed="rId2"/>
          <a:stretch>
            <a:fillRect/>
          </a:stretch>
        </p:blipFill>
        <p:spPr>
          <a:xfrm>
            <a:off x="472440" y="3533775"/>
            <a:ext cx="4591050" cy="240665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3"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
                                        <p:tgtEl>
                                          <p:spTgt spid="3">
                                            <p:txEl>
                                              <p:pRg st="0" end="0"/>
                                            </p:txEl>
                                          </p:spTgt>
                                        </p:tgtEl>
                                      </p:cBhvr>
                                    </p:animEffect>
                                    <p:anim calcmode="lin" valueType="num">
                                      <p:cBhvr>
                                        <p:cTn id="15" dur="4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400" fill="hold"/>
                                        <p:tgtEl>
                                          <p:spTgt spid="3">
                                            <p:txEl>
                                              <p:pRg st="0" end="0"/>
                                            </p:txEl>
                                          </p:spTgt>
                                        </p:tgtEl>
                                        <p:attrNameLst>
                                          <p:attrName>ppt_y</p:attrName>
                                        </p:attrNameLst>
                                      </p:cBhvr>
                                      <p:tavLst>
                                        <p:tav tm="0">
                                          <p:val>
                                            <p:strVal val="#ppt_y+0.31"/>
                                          </p:val>
                                        </p:tav>
                                        <p:tav tm="100000">
                                          <p:val>
                                            <p:strVal val="#ppt_y+0.31"/>
                                          </p:val>
                                        </p:tav>
                                      </p:tavLst>
                                    </p:anim>
                                    <p:anim calcmode="lin" valueType="num">
                                      <p:cBhvr>
                                        <p:cTn id="17" dur="600" decel="50000" fill="hold">
                                          <p:stCondLst>
                                            <p:cond delay="400"/>
                                          </p:stCondLst>
                                        </p:cTn>
                                        <p:tgtEl>
                                          <p:spTgt spid="3">
                                            <p:txEl>
                                              <p:pRg st="0" end="0"/>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8" dur="600" decel="50000" fill="hold">
                                          <p:stCondLst>
                                            <p:cond delay="400"/>
                                          </p:stCondLst>
                                        </p:cTn>
                                        <p:tgtEl>
                                          <p:spTgt spid="3">
                                            <p:txEl>
                                              <p:pRg st="0" end="0"/>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barn(inVertical)">
                                      <p:cBhvr>
                                        <p:cTn id="23" dur="500"/>
                                        <p:tgtEl>
                                          <p:spTgt spid="5"/>
                                        </p:tgtEl>
                                      </p:cBhvr>
                                    </p:animEffect>
                                  </p:childTnLst>
                                </p:cTn>
                              </p:par>
                            </p:childTnLst>
                          </p:cTn>
                        </p:par>
                      </p:childTnLst>
                    </p:cTn>
                  </p:par>
                  <p:par>
                    <p:cTn id="24" fill="hold">
                      <p:stCondLst>
                        <p:cond delay="indefinite"/>
                      </p:stCondLst>
                      <p:childTnLst>
                        <p:par>
                          <p:cTn id="25" fill="hold">
                            <p:stCondLst>
                              <p:cond delay="0"/>
                            </p:stCondLst>
                            <p:childTnLst>
                              <p:par>
                                <p:cTn id="26" presetID="5" presetClass="entr" presetSubtype="10" fill="hold" nodeType="clickEffect">
                                  <p:stCondLst>
                                    <p:cond delay="0"/>
                                  </p:stCondLst>
                                  <p:childTnLst>
                                    <p:set>
                                      <p:cBhvr>
                                        <p:cTn id="27" dur="1" fill="hold">
                                          <p:stCondLst>
                                            <p:cond delay="0"/>
                                          </p:stCondLst>
                                        </p:cTn>
                                        <p:tgtEl>
                                          <p:spTgt spid="4">
                                            <p:txEl>
                                              <p:pRg st="0" end="0"/>
                                            </p:txEl>
                                          </p:spTgt>
                                        </p:tgtEl>
                                        <p:attrNameLst>
                                          <p:attrName>style.visibility</p:attrName>
                                        </p:attrNameLst>
                                      </p:cBhvr>
                                      <p:to>
                                        <p:strVal val="visible"/>
                                      </p:to>
                                    </p:set>
                                    <p:animEffect transition="in" filter="checkerboard(across)">
                                      <p:cBhvr>
                                        <p:cTn id="28" dur="500"/>
                                        <p:tgtEl>
                                          <p:spTgt spid="4">
                                            <p:txEl>
                                              <p:pRg st="0" end="0"/>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37" presetClass="entr" presetSubtype="0" fill="hold" nodeType="click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fade">
                                      <p:cBhvr>
                                        <p:cTn id="33" dur="1000"/>
                                        <p:tgtEl>
                                          <p:spTgt spid="6"/>
                                        </p:tgtEl>
                                      </p:cBhvr>
                                    </p:animEffect>
                                    <p:anim calcmode="lin" valueType="num">
                                      <p:cBhvr>
                                        <p:cTn id="34" dur="1000" fill="hold"/>
                                        <p:tgtEl>
                                          <p:spTgt spid="6"/>
                                        </p:tgtEl>
                                        <p:attrNameLst>
                                          <p:attrName>ppt_x</p:attrName>
                                        </p:attrNameLst>
                                      </p:cBhvr>
                                      <p:tavLst>
                                        <p:tav tm="0">
                                          <p:val>
                                            <p:strVal val="#ppt_x"/>
                                          </p:val>
                                        </p:tav>
                                        <p:tav tm="100000">
                                          <p:val>
                                            <p:strVal val="#ppt_x"/>
                                          </p:val>
                                        </p:tav>
                                      </p:tavLst>
                                    </p:anim>
                                    <p:anim calcmode="lin" valueType="num">
                                      <p:cBhvr>
                                        <p:cTn id="35" dur="900" decel="100000" fill="hold"/>
                                        <p:tgtEl>
                                          <p:spTgt spid="6"/>
                                        </p:tgtEl>
                                        <p:attrNameLst>
                                          <p:attrName>ppt_y</p:attrName>
                                        </p:attrNameLst>
                                      </p:cBhvr>
                                      <p:tavLst>
                                        <p:tav tm="0">
                                          <p:val>
                                            <p:strVal val="#ppt_y+1"/>
                                          </p:val>
                                        </p:tav>
                                        <p:tav tm="100000">
                                          <p:val>
                                            <p:strVal val="#ppt_y-.03"/>
                                          </p:val>
                                        </p:tav>
                                      </p:tavLst>
                                    </p:anim>
                                    <p:anim calcmode="lin" valueType="num">
                                      <p:cBhvr>
                                        <p:cTn id="36"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 name="图片 7" descr="239eec7526fb80a71eb61900ba1de3b4"/>
          <p:cNvPicPr>
            <a:picLocks noChangeAspect="1"/>
          </p:cNvPicPr>
          <p:nvPr/>
        </p:nvPicPr>
        <p:blipFill>
          <a:blip r:embed="rId1"/>
          <a:stretch>
            <a:fillRect/>
          </a:stretch>
        </p:blipFill>
        <p:spPr>
          <a:xfrm>
            <a:off x="-6985" y="105410"/>
            <a:ext cx="9157970" cy="6861175"/>
          </a:xfrm>
          <a:prstGeom prst="rect">
            <a:avLst/>
          </a:prstGeom>
        </p:spPr>
      </p:pic>
      <p:sp>
        <p:nvSpPr>
          <p:cNvPr id="5" name="文本框 4"/>
          <p:cNvSpPr txBox="1"/>
          <p:nvPr/>
        </p:nvSpPr>
        <p:spPr>
          <a:xfrm>
            <a:off x="290195" y="1470660"/>
            <a:ext cx="736600" cy="3549015"/>
          </a:xfrm>
          <a:prstGeom prst="rect">
            <a:avLst/>
          </a:prstGeom>
          <a:noFill/>
        </p:spPr>
        <p:txBody>
          <a:bodyPr vert="eaVert" wrap="square" rtlCol="0">
            <a:spAutoFit/>
          </a:bodyPr>
          <a:p>
            <a:r>
              <a:rPr lang="zh-CN" altLang="en-US" sz="3600">
                <a:latin typeface="庞中华简体 V2007" panose="02000600000000000000" charset="-122"/>
                <a:ea typeface="庞中华简体 V2007" panose="02000600000000000000" charset="-122"/>
              </a:rPr>
              <a:t>如何预防沙尘暴？</a:t>
            </a:r>
            <a:endParaRPr lang="zh-CN" altLang="en-US" sz="3600">
              <a:latin typeface="庞中华简体 V2007" panose="02000600000000000000" charset="-122"/>
              <a:ea typeface="庞中华简体 V2007" panose="02000600000000000000" charset="-122"/>
            </a:endParaRPr>
          </a:p>
        </p:txBody>
      </p:sp>
      <p:sp>
        <p:nvSpPr>
          <p:cNvPr id="6" name="文本框 5"/>
          <p:cNvSpPr txBox="1"/>
          <p:nvPr/>
        </p:nvSpPr>
        <p:spPr>
          <a:xfrm>
            <a:off x="1557020" y="378460"/>
            <a:ext cx="6866890" cy="2306955"/>
          </a:xfrm>
          <a:prstGeom prst="rect">
            <a:avLst/>
          </a:prstGeom>
          <a:noFill/>
        </p:spPr>
        <p:txBody>
          <a:bodyPr wrap="square" rtlCol="0" anchor="t">
            <a:spAutoFit/>
          </a:bodyPr>
          <a:p>
            <a:r>
              <a:rPr lang="zh-CN" altLang="en-US"/>
              <a:t>1.加强环境的保护，把环境的保护提到法制的高度来。 </a:t>
            </a:r>
            <a:endParaRPr lang="zh-CN" altLang="en-US"/>
          </a:p>
          <a:p>
            <a:r>
              <a:rPr lang="zh-CN" altLang="en-US"/>
              <a:t>2.恢复植被，加强防止风沙尘暴的生物防护体系。 </a:t>
            </a:r>
            <a:endParaRPr lang="zh-CN" altLang="en-US"/>
          </a:p>
          <a:p>
            <a:r>
              <a:rPr lang="zh-CN" altLang="en-US"/>
              <a:t>3.加强防止风沙尘暴的工程技术措施，即房屋、建筑物的结构。 </a:t>
            </a:r>
            <a:endParaRPr lang="zh-CN" altLang="en-US"/>
          </a:p>
          <a:p>
            <a:r>
              <a:rPr lang="zh-CN" altLang="en-US"/>
              <a:t>4.加强农业技术措施。 </a:t>
            </a:r>
            <a:endParaRPr lang="zh-CN" altLang="en-US"/>
          </a:p>
          <a:p>
            <a:r>
              <a:rPr lang="zh-CN" altLang="en-US"/>
              <a:t>5.加强对黑风暴形成的因素，运动的规律，时空分布的研究。 </a:t>
            </a:r>
            <a:endParaRPr lang="zh-CN" altLang="en-US"/>
          </a:p>
          <a:p>
            <a:r>
              <a:rPr lang="zh-CN" altLang="en-US"/>
              <a:t>6.加强预报、预警以及通讯系统的现代化。 </a:t>
            </a:r>
            <a:endParaRPr lang="zh-CN" altLang="en-US"/>
          </a:p>
          <a:p>
            <a:r>
              <a:rPr lang="zh-CN" altLang="en-US"/>
              <a:t>7.加强宣传，对经常发生黑风暴的地区，尽快宣传普及，并写成科普文章。</a:t>
            </a:r>
            <a:endParaRPr lang="zh-CN" altLang="en-US"/>
          </a:p>
        </p:txBody>
      </p:sp>
      <p:sp>
        <p:nvSpPr>
          <p:cNvPr id="9" name="文本框 8"/>
          <p:cNvSpPr txBox="1"/>
          <p:nvPr/>
        </p:nvSpPr>
        <p:spPr>
          <a:xfrm>
            <a:off x="1646555" y="2685415"/>
            <a:ext cx="6376035" cy="3415030"/>
          </a:xfrm>
          <a:prstGeom prst="rect">
            <a:avLst/>
          </a:prstGeom>
          <a:noFill/>
        </p:spPr>
        <p:txBody>
          <a:bodyPr wrap="square" rtlCol="0">
            <a:spAutoFit/>
          </a:bodyPr>
          <a:p>
            <a:r>
              <a:rPr lang="en-US" altLang="zh-CN"/>
              <a:t>8.</a:t>
            </a:r>
            <a:r>
              <a:rPr lang="zh-CN" altLang="en-US"/>
              <a:t>广泛深入地开展环保意识的宣传教育，提高全民族的思想认识水平。关心、爱护环境，自觉地参与改造和建设环境，形成全社会的风尚。 </a:t>
            </a:r>
            <a:endParaRPr lang="zh-CN" altLang="en-US"/>
          </a:p>
          <a:p>
            <a:r>
              <a:rPr lang="en-US" altLang="zh-CN"/>
              <a:t>9.</a:t>
            </a:r>
            <a:r>
              <a:rPr lang="zh-CN" altLang="en-US"/>
              <a:t>完善法律法规，强化执法监督，依法保护环境，促进荒漠化防治。 </a:t>
            </a:r>
            <a:endParaRPr lang="zh-CN" altLang="en-US"/>
          </a:p>
          <a:p>
            <a:r>
              <a:rPr lang="zh-CN" altLang="en-US"/>
              <a:t> </a:t>
            </a:r>
            <a:r>
              <a:rPr lang="en-US" altLang="zh-CN"/>
              <a:t>11.</a:t>
            </a:r>
            <a:r>
              <a:rPr lang="zh-CN" altLang="en-US"/>
              <a:t>发展荒漠化地区的各类科教事业。培养基层的科技技术力量，尽快完善农村科技市场，搞好科技服务，提高荒漠化地区群众的文化技术素质。 </a:t>
            </a:r>
            <a:endParaRPr lang="zh-CN" altLang="en-US"/>
          </a:p>
          <a:p>
            <a:r>
              <a:rPr lang="en-US" altLang="zh-CN"/>
              <a:t>12.</a:t>
            </a:r>
            <a:r>
              <a:rPr lang="zh-CN" altLang="en-US"/>
              <a:t>建立先进的荒漠化动态监测与预报系统，搞好决策，搞好信息管理与服务。 </a:t>
            </a:r>
            <a:endParaRPr lang="zh-CN" altLang="en-US"/>
          </a:p>
          <a:p>
            <a:r>
              <a:rPr lang="en-US" altLang="zh-CN"/>
              <a:t>13.</a:t>
            </a:r>
            <a:r>
              <a:rPr lang="zh-CN" altLang="en-US"/>
              <a:t>在荒漠化地区开展持久的绿色革命，以加速荒漠化过程逆转，逐步改善农业生态系统的基础功</a:t>
            </a: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5">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5" presetClass="entr" presetSubtype="10" fill="hold"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Effect transition="in" filter="checkerboard(across)">
                                      <p:cBhvr>
                                        <p:cTn id="13" dur="500"/>
                                        <p:tgtEl>
                                          <p:spTgt spid="6">
                                            <p:txEl>
                                              <p:pRg st="0" end="0"/>
                                            </p:txEl>
                                          </p:spTgt>
                                        </p:tgtEl>
                                      </p:cBhvr>
                                    </p:animEffect>
                                  </p:childTnLst>
                                </p:cTn>
                              </p:par>
                              <p:par>
                                <p:cTn id="14" presetID="5" presetClass="entr" presetSubtype="10" fill="hold" nodeType="withEffect">
                                  <p:stCondLst>
                                    <p:cond delay="0"/>
                                  </p:stCondLst>
                                  <p:childTnLst>
                                    <p:set>
                                      <p:cBhvr>
                                        <p:cTn id="15" dur="1" fill="hold">
                                          <p:stCondLst>
                                            <p:cond delay="0"/>
                                          </p:stCondLst>
                                        </p:cTn>
                                        <p:tgtEl>
                                          <p:spTgt spid="6">
                                            <p:txEl>
                                              <p:pRg st="1" end="1"/>
                                            </p:txEl>
                                          </p:spTgt>
                                        </p:tgtEl>
                                        <p:attrNameLst>
                                          <p:attrName>style.visibility</p:attrName>
                                        </p:attrNameLst>
                                      </p:cBhvr>
                                      <p:to>
                                        <p:strVal val="visible"/>
                                      </p:to>
                                    </p:set>
                                    <p:animEffect transition="in" filter="checkerboard(across)">
                                      <p:cBhvr>
                                        <p:cTn id="16" dur="500"/>
                                        <p:tgtEl>
                                          <p:spTgt spid="6">
                                            <p:txEl>
                                              <p:pRg st="1" end="1"/>
                                            </p:txEl>
                                          </p:spTgt>
                                        </p:tgtEl>
                                      </p:cBhvr>
                                    </p:animEffect>
                                  </p:childTnLst>
                                </p:cTn>
                              </p:par>
                              <p:par>
                                <p:cTn id="17" presetID="5" presetClass="entr" presetSubtype="10" fill="hold" nodeType="with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animEffect transition="in" filter="checkerboard(across)">
                                      <p:cBhvr>
                                        <p:cTn id="19" dur="500"/>
                                        <p:tgtEl>
                                          <p:spTgt spid="6">
                                            <p:txEl>
                                              <p:pRg st="2" end="2"/>
                                            </p:txEl>
                                          </p:spTgt>
                                        </p:tgtEl>
                                      </p:cBhvr>
                                    </p:animEffect>
                                  </p:childTnLst>
                                </p:cTn>
                              </p:par>
                              <p:par>
                                <p:cTn id="20" presetID="5" presetClass="entr" presetSubtype="10" fill="hold" nodeType="with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checkerboard(across)">
                                      <p:cBhvr>
                                        <p:cTn id="22" dur="500"/>
                                        <p:tgtEl>
                                          <p:spTgt spid="6">
                                            <p:txEl>
                                              <p:pRg st="3" end="3"/>
                                            </p:txEl>
                                          </p:spTgt>
                                        </p:tgtEl>
                                      </p:cBhvr>
                                    </p:animEffect>
                                  </p:childTnLst>
                                </p:cTn>
                              </p:par>
                              <p:par>
                                <p:cTn id="23" presetID="5" presetClass="entr" presetSubtype="10" fill="hold" nodeType="withEffect">
                                  <p:stCondLst>
                                    <p:cond delay="0"/>
                                  </p:stCondLst>
                                  <p:childTnLst>
                                    <p:set>
                                      <p:cBhvr>
                                        <p:cTn id="24" dur="1" fill="hold">
                                          <p:stCondLst>
                                            <p:cond delay="0"/>
                                          </p:stCondLst>
                                        </p:cTn>
                                        <p:tgtEl>
                                          <p:spTgt spid="6">
                                            <p:txEl>
                                              <p:pRg st="4" end="4"/>
                                            </p:txEl>
                                          </p:spTgt>
                                        </p:tgtEl>
                                        <p:attrNameLst>
                                          <p:attrName>style.visibility</p:attrName>
                                        </p:attrNameLst>
                                      </p:cBhvr>
                                      <p:to>
                                        <p:strVal val="visible"/>
                                      </p:to>
                                    </p:set>
                                    <p:animEffect transition="in" filter="checkerboard(across)">
                                      <p:cBhvr>
                                        <p:cTn id="25" dur="500"/>
                                        <p:tgtEl>
                                          <p:spTgt spid="6">
                                            <p:txEl>
                                              <p:pRg st="4" end="4"/>
                                            </p:txEl>
                                          </p:spTgt>
                                        </p:tgtEl>
                                      </p:cBhvr>
                                    </p:animEffect>
                                  </p:childTnLst>
                                </p:cTn>
                              </p:par>
                              <p:par>
                                <p:cTn id="26" presetID="5" presetClass="entr" presetSubtype="10" fill="hold" nodeType="withEffect">
                                  <p:stCondLst>
                                    <p:cond delay="0"/>
                                  </p:stCondLst>
                                  <p:childTnLst>
                                    <p:set>
                                      <p:cBhvr>
                                        <p:cTn id="27" dur="1" fill="hold">
                                          <p:stCondLst>
                                            <p:cond delay="0"/>
                                          </p:stCondLst>
                                        </p:cTn>
                                        <p:tgtEl>
                                          <p:spTgt spid="6">
                                            <p:txEl>
                                              <p:pRg st="5" end="5"/>
                                            </p:txEl>
                                          </p:spTgt>
                                        </p:tgtEl>
                                        <p:attrNameLst>
                                          <p:attrName>style.visibility</p:attrName>
                                        </p:attrNameLst>
                                      </p:cBhvr>
                                      <p:to>
                                        <p:strVal val="visible"/>
                                      </p:to>
                                    </p:set>
                                    <p:animEffect transition="in" filter="checkerboard(across)">
                                      <p:cBhvr>
                                        <p:cTn id="28" dur="500"/>
                                        <p:tgtEl>
                                          <p:spTgt spid="6">
                                            <p:txEl>
                                              <p:pRg st="5" end="5"/>
                                            </p:txEl>
                                          </p:spTgt>
                                        </p:tgtEl>
                                      </p:cBhvr>
                                    </p:animEffect>
                                  </p:childTnLst>
                                </p:cTn>
                              </p:par>
                              <p:par>
                                <p:cTn id="29" presetID="5" presetClass="entr" presetSubtype="10" fill="hold" nodeType="withEffect">
                                  <p:stCondLst>
                                    <p:cond delay="0"/>
                                  </p:stCondLst>
                                  <p:childTnLst>
                                    <p:set>
                                      <p:cBhvr>
                                        <p:cTn id="30" dur="1" fill="hold">
                                          <p:stCondLst>
                                            <p:cond delay="0"/>
                                          </p:stCondLst>
                                        </p:cTn>
                                        <p:tgtEl>
                                          <p:spTgt spid="6">
                                            <p:txEl>
                                              <p:pRg st="6" end="6"/>
                                            </p:txEl>
                                          </p:spTgt>
                                        </p:tgtEl>
                                        <p:attrNameLst>
                                          <p:attrName>style.visibility</p:attrName>
                                        </p:attrNameLst>
                                      </p:cBhvr>
                                      <p:to>
                                        <p:strVal val="visible"/>
                                      </p:to>
                                    </p:set>
                                    <p:animEffect transition="in" filter="checkerboard(across)">
                                      <p:cBhvr>
                                        <p:cTn id="31" dur="500"/>
                                        <p:tgtEl>
                                          <p:spTgt spid="6">
                                            <p:txEl>
                                              <p:pRg st="6" end="6"/>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5" presetClass="entr" presetSubtype="10" fill="hold" nodeType="clickEffect">
                                  <p:stCondLst>
                                    <p:cond delay="0"/>
                                  </p:stCondLst>
                                  <p:childTnLst>
                                    <p:set>
                                      <p:cBhvr>
                                        <p:cTn id="35" dur="1" fill="hold">
                                          <p:stCondLst>
                                            <p:cond delay="0"/>
                                          </p:stCondLst>
                                        </p:cTn>
                                        <p:tgtEl>
                                          <p:spTgt spid="9">
                                            <p:txEl>
                                              <p:pRg st="0" end="0"/>
                                            </p:txEl>
                                          </p:spTgt>
                                        </p:tgtEl>
                                        <p:attrNameLst>
                                          <p:attrName>style.visibility</p:attrName>
                                        </p:attrNameLst>
                                      </p:cBhvr>
                                      <p:to>
                                        <p:strVal val="visible"/>
                                      </p:to>
                                    </p:set>
                                    <p:animEffect transition="in" filter="checkerboard(across)">
                                      <p:cBhvr>
                                        <p:cTn id="36" dur="500"/>
                                        <p:tgtEl>
                                          <p:spTgt spid="9">
                                            <p:txEl>
                                              <p:pRg st="0" end="0"/>
                                            </p:txEl>
                                          </p:spTgt>
                                        </p:tgtEl>
                                      </p:cBhvr>
                                    </p:animEffect>
                                  </p:childTnLst>
                                </p:cTn>
                              </p:par>
                              <p:par>
                                <p:cTn id="37" presetID="5" presetClass="entr" presetSubtype="10" fill="hold" nodeType="withEffect">
                                  <p:stCondLst>
                                    <p:cond delay="0"/>
                                  </p:stCondLst>
                                  <p:childTnLst>
                                    <p:set>
                                      <p:cBhvr>
                                        <p:cTn id="38" dur="1" fill="hold">
                                          <p:stCondLst>
                                            <p:cond delay="0"/>
                                          </p:stCondLst>
                                        </p:cTn>
                                        <p:tgtEl>
                                          <p:spTgt spid="9">
                                            <p:txEl>
                                              <p:pRg st="1" end="1"/>
                                            </p:txEl>
                                          </p:spTgt>
                                        </p:tgtEl>
                                        <p:attrNameLst>
                                          <p:attrName>style.visibility</p:attrName>
                                        </p:attrNameLst>
                                      </p:cBhvr>
                                      <p:to>
                                        <p:strVal val="visible"/>
                                      </p:to>
                                    </p:set>
                                    <p:animEffect transition="in" filter="checkerboard(across)">
                                      <p:cBhvr>
                                        <p:cTn id="39" dur="500"/>
                                        <p:tgtEl>
                                          <p:spTgt spid="9">
                                            <p:txEl>
                                              <p:pRg st="1" end="1"/>
                                            </p:txEl>
                                          </p:spTgt>
                                        </p:tgtEl>
                                      </p:cBhvr>
                                    </p:animEffect>
                                  </p:childTnLst>
                                </p:cTn>
                              </p:par>
                              <p:par>
                                <p:cTn id="40" presetID="5" presetClass="entr" presetSubtype="10" fill="hold" nodeType="withEffect">
                                  <p:stCondLst>
                                    <p:cond delay="0"/>
                                  </p:stCondLst>
                                  <p:childTnLst>
                                    <p:set>
                                      <p:cBhvr>
                                        <p:cTn id="41" dur="1" fill="hold">
                                          <p:stCondLst>
                                            <p:cond delay="0"/>
                                          </p:stCondLst>
                                        </p:cTn>
                                        <p:tgtEl>
                                          <p:spTgt spid="9">
                                            <p:txEl>
                                              <p:pRg st="2" end="2"/>
                                            </p:txEl>
                                          </p:spTgt>
                                        </p:tgtEl>
                                        <p:attrNameLst>
                                          <p:attrName>style.visibility</p:attrName>
                                        </p:attrNameLst>
                                      </p:cBhvr>
                                      <p:to>
                                        <p:strVal val="visible"/>
                                      </p:to>
                                    </p:set>
                                    <p:animEffect transition="in" filter="checkerboard(across)">
                                      <p:cBhvr>
                                        <p:cTn id="42" dur="500"/>
                                        <p:tgtEl>
                                          <p:spTgt spid="9">
                                            <p:txEl>
                                              <p:pRg st="2" end="2"/>
                                            </p:txEl>
                                          </p:spTgt>
                                        </p:tgtEl>
                                      </p:cBhvr>
                                    </p:animEffect>
                                  </p:childTnLst>
                                </p:cTn>
                              </p:par>
                              <p:par>
                                <p:cTn id="43" presetID="5" presetClass="entr" presetSubtype="10" fill="hold" nodeType="withEffect">
                                  <p:stCondLst>
                                    <p:cond delay="0"/>
                                  </p:stCondLst>
                                  <p:childTnLst>
                                    <p:set>
                                      <p:cBhvr>
                                        <p:cTn id="44" dur="1" fill="hold">
                                          <p:stCondLst>
                                            <p:cond delay="0"/>
                                          </p:stCondLst>
                                        </p:cTn>
                                        <p:tgtEl>
                                          <p:spTgt spid="9">
                                            <p:txEl>
                                              <p:pRg st="3" end="3"/>
                                            </p:txEl>
                                          </p:spTgt>
                                        </p:tgtEl>
                                        <p:attrNameLst>
                                          <p:attrName>style.visibility</p:attrName>
                                        </p:attrNameLst>
                                      </p:cBhvr>
                                      <p:to>
                                        <p:strVal val="visible"/>
                                      </p:to>
                                    </p:set>
                                    <p:animEffect transition="in" filter="checkerboard(across)">
                                      <p:cBhvr>
                                        <p:cTn id="45" dur="500"/>
                                        <p:tgtEl>
                                          <p:spTgt spid="9">
                                            <p:txEl>
                                              <p:pRg st="3" end="3"/>
                                            </p:txEl>
                                          </p:spTgt>
                                        </p:tgtEl>
                                      </p:cBhvr>
                                    </p:animEffect>
                                  </p:childTnLst>
                                </p:cTn>
                              </p:par>
                              <p:par>
                                <p:cTn id="46" presetID="5" presetClass="entr" presetSubtype="10" fill="hold" nodeType="withEffect">
                                  <p:stCondLst>
                                    <p:cond delay="0"/>
                                  </p:stCondLst>
                                  <p:childTnLst>
                                    <p:set>
                                      <p:cBhvr>
                                        <p:cTn id="47" dur="1" fill="hold">
                                          <p:stCondLst>
                                            <p:cond delay="0"/>
                                          </p:stCondLst>
                                        </p:cTn>
                                        <p:tgtEl>
                                          <p:spTgt spid="9">
                                            <p:txEl>
                                              <p:pRg st="4" end="4"/>
                                            </p:txEl>
                                          </p:spTgt>
                                        </p:tgtEl>
                                        <p:attrNameLst>
                                          <p:attrName>style.visibility</p:attrName>
                                        </p:attrNameLst>
                                      </p:cBhvr>
                                      <p:to>
                                        <p:strVal val="visible"/>
                                      </p:to>
                                    </p:set>
                                    <p:animEffect transition="in" filter="checkerboard(across)">
                                      <p:cBhvr>
                                        <p:cTn id="48" dur="500"/>
                                        <p:tgtEl>
                                          <p:spTgt spid="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2529" name="Picture 6"/>
          <p:cNvPicPr>
            <a:picLocks noChangeAspect="1"/>
          </p:cNvPicPr>
          <p:nvPr/>
        </p:nvPicPr>
        <p:blipFill>
          <a:blip r:embed="rId1"/>
          <a:stretch>
            <a:fillRect/>
          </a:stretch>
        </p:blipFill>
        <p:spPr>
          <a:xfrm>
            <a:off x="0" y="0"/>
            <a:ext cx="9144000" cy="6858000"/>
          </a:xfrm>
          <a:prstGeom prst="rect">
            <a:avLst/>
          </a:prstGeom>
          <a:noFill/>
          <a:ln w="9525">
            <a:noFill/>
          </a:ln>
        </p:spPr>
      </p:pic>
      <p:sp>
        <p:nvSpPr>
          <p:cNvPr id="12291" name="Oval 5" descr="防灾减灾日标志">
            <a:hlinkClick r:id="rId2" action="ppaction://hlinkfile"/>
          </p:cNvPr>
          <p:cNvSpPr/>
          <p:nvPr/>
        </p:nvSpPr>
        <p:spPr>
          <a:xfrm>
            <a:off x="179388" y="476250"/>
            <a:ext cx="2374900" cy="2259013"/>
          </a:xfrm>
          <a:prstGeom prst="ellipse">
            <a:avLst/>
          </a:prstGeom>
          <a:blipFill rotWithShape="1">
            <a:blip r:embed="rId3"/>
            <a:stretch>
              <a:fillRect/>
            </a:stretch>
          </a:blipFill>
          <a:ln w="9525" cap="flat" cmpd="sng">
            <a:solidFill>
              <a:schemeClr val="tx1"/>
            </a:solidFill>
            <a:prstDash val="solid"/>
            <a:round/>
            <a:headEnd type="none" w="med" len="med"/>
            <a:tailEnd type="none" w="med" len="med"/>
          </a:ln>
        </p:spPr>
        <p:txBody>
          <a:bodyPr wrap="none" anchor="ctr"/>
          <a:p>
            <a:endParaRPr lang="zh-CN" altLang="en-US" dirty="0">
              <a:latin typeface="Arial" panose="020B0604020202020204" pitchFamily="34" charset="0"/>
              <a:ea typeface="宋体" panose="02010600030101010101" pitchFamily="2" charset="-122"/>
            </a:endParaRPr>
          </a:p>
        </p:txBody>
      </p:sp>
      <p:sp>
        <p:nvSpPr>
          <p:cNvPr id="12292" name="Text Box 7"/>
          <p:cNvSpPr txBox="1"/>
          <p:nvPr/>
        </p:nvSpPr>
        <p:spPr>
          <a:xfrm>
            <a:off x="2627313" y="0"/>
            <a:ext cx="6516687" cy="6203950"/>
          </a:xfrm>
          <a:prstGeom prst="rect">
            <a:avLst/>
          </a:prstGeom>
          <a:noFill/>
          <a:ln w="9525">
            <a:noFill/>
          </a:ln>
        </p:spPr>
        <p:txBody>
          <a:bodyPr anchor="t">
            <a:spAutoFit/>
          </a:bodyPr>
          <a:p>
            <a:pPr>
              <a:lnSpc>
                <a:spcPct val="130000"/>
              </a:lnSpc>
            </a:pPr>
            <a:r>
              <a:rPr lang="en-US" altLang="zh-CN" sz="2000">
                <a:solidFill>
                  <a:schemeClr val="bg1"/>
                </a:solidFill>
                <a:latin typeface="黑体" panose="02010609060101010101" pitchFamily="2" charset="-122"/>
                <a:ea typeface="黑体" panose="02010609060101010101" pitchFamily="2" charset="-122"/>
              </a:rPr>
              <a:t>    </a:t>
            </a:r>
            <a:r>
              <a:rPr lang="zh-CN" altLang="en-US" sz="2800" dirty="0">
                <a:solidFill>
                  <a:schemeClr val="bg1"/>
                </a:solidFill>
                <a:latin typeface="黑体" panose="02010609060101010101" pitchFamily="2" charset="-122"/>
                <a:ea typeface="黑体" panose="02010609060101010101" pitchFamily="2" charset="-122"/>
              </a:rPr>
              <a:t>防灾减灾日图标以彩虹、伞、人为基本构图元素。其中，雨后天晴的彩虹韵意着美好、未来和希望；伞是人们防雨的最常用工具，其弧形形象代表着保护、呵护之意；两个人代表着一男一女、一老一少</a:t>
            </a:r>
            <a:r>
              <a:rPr lang="en-US" altLang="zh-CN" sz="2800">
                <a:solidFill>
                  <a:schemeClr val="bg1"/>
                </a:solidFill>
                <a:latin typeface="宋体" panose="02010600030101010101" pitchFamily="2" charset="-122"/>
                <a:ea typeface="黑体" panose="02010609060101010101" pitchFamily="2" charset="-122"/>
              </a:rPr>
              <a:t>……</a:t>
            </a:r>
            <a:r>
              <a:rPr lang="zh-CN" altLang="en-US" sz="2800" dirty="0">
                <a:solidFill>
                  <a:schemeClr val="bg1"/>
                </a:solidFill>
                <a:latin typeface="黑体" panose="02010609060101010101" pitchFamily="2" charset="-122"/>
                <a:ea typeface="黑体" panose="02010609060101010101" pitchFamily="2" charset="-122"/>
              </a:rPr>
              <a:t>大家携手，共同防灾减灾。整个标识体现出积极向上的思想和保障人民群众生命财产安全之意。</a:t>
            </a:r>
            <a:r>
              <a:rPr lang="en-US" altLang="zh-CN" sz="2800" b="1">
                <a:solidFill>
                  <a:schemeClr val="bg1"/>
                </a:solidFill>
                <a:latin typeface="黑体" panose="02010609060101010101" pitchFamily="2" charset="-122"/>
                <a:ea typeface="黑体" panose="02010609060101010101" pitchFamily="2" charset="-122"/>
              </a:rPr>
              <a:t>2009</a:t>
            </a:r>
            <a:r>
              <a:rPr lang="zh-CN" altLang="en-US" sz="2800" dirty="0">
                <a:solidFill>
                  <a:schemeClr val="bg1"/>
                </a:solidFill>
                <a:latin typeface="黑体" panose="02010609060101010101" pitchFamily="2" charset="-122"/>
                <a:ea typeface="黑体" panose="02010609060101010101" pitchFamily="2" charset="-122"/>
              </a:rPr>
              <a:t>年</a:t>
            </a:r>
            <a:r>
              <a:rPr lang="en-US" altLang="zh-CN" sz="2800">
                <a:solidFill>
                  <a:schemeClr val="bg1"/>
                </a:solidFill>
                <a:latin typeface="黑体" panose="02010609060101010101" pitchFamily="2" charset="-122"/>
                <a:ea typeface="黑体" panose="02010609060101010101" pitchFamily="2" charset="-122"/>
              </a:rPr>
              <a:t>3</a:t>
            </a:r>
            <a:r>
              <a:rPr lang="zh-CN" altLang="en-US" sz="2800" dirty="0">
                <a:solidFill>
                  <a:schemeClr val="bg1"/>
                </a:solidFill>
                <a:latin typeface="黑体" panose="02010609060101010101" pitchFamily="2" charset="-122"/>
                <a:ea typeface="黑体" panose="02010609060101010101" pitchFamily="2" charset="-122"/>
              </a:rPr>
              <a:t>月</a:t>
            </a:r>
            <a:r>
              <a:rPr lang="en-US" altLang="zh-CN" sz="2800">
                <a:solidFill>
                  <a:schemeClr val="bg1"/>
                </a:solidFill>
                <a:latin typeface="黑体" panose="02010609060101010101" pitchFamily="2" charset="-122"/>
                <a:ea typeface="黑体" panose="02010609060101010101" pitchFamily="2" charset="-122"/>
              </a:rPr>
              <a:t>2</a:t>
            </a:r>
            <a:r>
              <a:rPr lang="zh-CN" altLang="en-US" sz="2800" dirty="0">
                <a:solidFill>
                  <a:schemeClr val="bg1"/>
                </a:solidFill>
                <a:latin typeface="黑体" panose="02010609060101010101" pitchFamily="2" charset="-122"/>
                <a:ea typeface="黑体" panose="02010609060101010101" pitchFamily="2" charset="-122"/>
              </a:rPr>
              <a:t>日，国家减灾委、民政部发布消息，经国务院批准，每年</a:t>
            </a:r>
            <a:r>
              <a:rPr lang="en-US" altLang="zh-CN" sz="2800">
                <a:solidFill>
                  <a:schemeClr val="bg1"/>
                </a:solidFill>
                <a:latin typeface="黑体" panose="02010609060101010101" pitchFamily="2" charset="-122"/>
                <a:ea typeface="黑体" panose="02010609060101010101" pitchFamily="2" charset="-122"/>
              </a:rPr>
              <a:t>5</a:t>
            </a:r>
            <a:r>
              <a:rPr lang="zh-CN" altLang="en-US" sz="2800" dirty="0">
                <a:solidFill>
                  <a:schemeClr val="bg1"/>
                </a:solidFill>
                <a:latin typeface="黑体" panose="02010609060101010101" pitchFamily="2" charset="-122"/>
                <a:ea typeface="黑体" panose="02010609060101010101" pitchFamily="2" charset="-122"/>
              </a:rPr>
              <a:t>月</a:t>
            </a:r>
            <a:r>
              <a:rPr lang="en-US" altLang="zh-CN" sz="2800">
                <a:solidFill>
                  <a:schemeClr val="bg1"/>
                </a:solidFill>
                <a:latin typeface="黑体" panose="02010609060101010101" pitchFamily="2" charset="-122"/>
                <a:ea typeface="黑体" panose="02010609060101010101" pitchFamily="2" charset="-122"/>
              </a:rPr>
              <a:t>12</a:t>
            </a:r>
            <a:r>
              <a:rPr lang="zh-CN" altLang="en-US" sz="2800" dirty="0">
                <a:solidFill>
                  <a:schemeClr val="bg1"/>
                </a:solidFill>
                <a:latin typeface="黑体" panose="02010609060101010101" pitchFamily="2" charset="-122"/>
                <a:ea typeface="黑体" panose="02010609060101010101" pitchFamily="2" charset="-122"/>
              </a:rPr>
              <a:t>日为全国</a:t>
            </a:r>
            <a:r>
              <a:rPr lang="zh-CN" altLang="en-US" sz="2800" dirty="0">
                <a:solidFill>
                  <a:schemeClr val="bg1"/>
                </a:solidFill>
                <a:latin typeface="宋体" panose="02010600030101010101" pitchFamily="2" charset="-122"/>
                <a:ea typeface="黑体" panose="02010609060101010101" pitchFamily="2" charset="-122"/>
              </a:rPr>
              <a:t>“</a:t>
            </a:r>
            <a:r>
              <a:rPr lang="zh-CN" altLang="en-US" sz="2800" dirty="0">
                <a:solidFill>
                  <a:schemeClr val="bg1"/>
                </a:solidFill>
                <a:latin typeface="黑体" panose="02010609060101010101" pitchFamily="2" charset="-122"/>
                <a:ea typeface="黑体" panose="02010609060101010101" pitchFamily="2" charset="-122"/>
              </a:rPr>
              <a:t>防灾减灾日</a:t>
            </a:r>
            <a:r>
              <a:rPr lang="zh-CN" altLang="en-US" sz="2800" dirty="0">
                <a:solidFill>
                  <a:schemeClr val="bg1"/>
                </a:solidFill>
                <a:latin typeface="宋体" panose="02010600030101010101" pitchFamily="2" charset="-122"/>
                <a:ea typeface="黑体" panose="02010609060101010101" pitchFamily="2" charset="-122"/>
              </a:rPr>
              <a:t>”</a:t>
            </a:r>
            <a:r>
              <a:rPr lang="zh-CN" altLang="en-US" sz="2800" dirty="0">
                <a:solidFill>
                  <a:schemeClr val="bg1"/>
                </a:solidFill>
                <a:latin typeface="黑体" panose="02010609060101010101" pitchFamily="2" charset="-122"/>
                <a:ea typeface="黑体" panose="02010609060101010101" pitchFamily="2" charset="-122"/>
              </a:rPr>
              <a:t>。</a:t>
            </a:r>
            <a:endParaRPr lang="zh-CN" altLang="en-US" sz="2800" dirty="0">
              <a:solidFill>
                <a:schemeClr val="bg1"/>
              </a:solidFill>
              <a:latin typeface="Arial" panose="020B0604020202020204" pitchFamily="34" charset="0"/>
              <a:ea typeface="黑体" panose="0201060906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12292"/>
                                        </p:tgtEl>
                                        <p:attrNameLst>
                                          <p:attrName>style.visibility</p:attrName>
                                        </p:attrNameLst>
                                      </p:cBhvr>
                                      <p:to>
                                        <p:strVal val="visible"/>
                                      </p:to>
                                    </p:set>
                                    <p:anim calcmode="discrete" valueType="clr">
                                      <p:cBhvr override="childStyle">
                                        <p:cTn id="7" dur="80"/>
                                        <p:tgtEl>
                                          <p:spTgt spid="12292"/>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2292"/>
                                        </p:tgtEl>
                                        <p:attrNameLst>
                                          <p:attrName>fillcolor</p:attrName>
                                        </p:attrNameLst>
                                      </p:cBhvr>
                                      <p:tavLst>
                                        <p:tav tm="0">
                                          <p:val>
                                            <p:clrVal>
                                              <a:schemeClr val="accent2"/>
                                            </p:clrVal>
                                          </p:val>
                                        </p:tav>
                                        <p:tav tm="50000">
                                          <p:val>
                                            <p:clrVal>
                                              <a:schemeClr val="hlink"/>
                                            </p:clrVal>
                                          </p:val>
                                        </p:tav>
                                      </p:tavLst>
                                    </p:anim>
                                    <p:set>
                                      <p:cBhvr>
                                        <p:cTn id="9" dur="80"/>
                                        <p:tgtEl>
                                          <p:spTgt spid="12292"/>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13" presetClass="entr" presetSubtype="16" fill="hold" grpId="0" nodeType="clickEffect">
                                  <p:stCondLst>
                                    <p:cond delay="0"/>
                                  </p:stCondLst>
                                  <p:childTnLst>
                                    <p:set>
                                      <p:cBhvr>
                                        <p:cTn id="13" dur="1" fill="hold">
                                          <p:stCondLst>
                                            <p:cond delay="0"/>
                                          </p:stCondLst>
                                        </p:cTn>
                                        <p:tgtEl>
                                          <p:spTgt spid="12291"/>
                                        </p:tgtEl>
                                        <p:attrNameLst>
                                          <p:attrName>style.visibility</p:attrName>
                                        </p:attrNameLst>
                                      </p:cBhvr>
                                      <p:to>
                                        <p:strVal val="visible"/>
                                      </p:to>
                                    </p:set>
                                    <p:animEffect transition="in" filter="plus(in)">
                                      <p:cBhvr>
                                        <p:cTn id="14" dur="2000"/>
                                        <p:tgtEl>
                                          <p:spTgt spid="122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1" grpId="0" animBg="1"/>
      <p:bldP spid="12292"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1" cstate="print">
            <a:lum/>
          </a:blip>
          <a:srcRect/>
          <a:stretch>
            <a:fillRect l="-15000" r="-15000"/>
          </a:stretch>
        </a:blipFill>
        <a:effectLst/>
      </p:bgPr>
    </p:bg>
    <p:spTree>
      <p:nvGrpSpPr>
        <p:cNvPr id="1" name=""/>
        <p:cNvGrpSpPr/>
        <p:nvPr/>
      </p:nvGrpSpPr>
      <p:grpSpPr/>
      <p:sp>
        <p:nvSpPr>
          <p:cNvPr id="23554" name="标题 3"/>
          <p:cNvSpPr>
            <a:spLocks noGrp="1"/>
          </p:cNvSpPr>
          <p:nvPr>
            <p:ph type="ctrTitle"/>
          </p:nvPr>
        </p:nvSpPr>
        <p:spPr>
          <a:xfrm rot="-235942">
            <a:off x="590550" y="1524000"/>
            <a:ext cx="7486650" cy="1755775"/>
          </a:xfrm>
        </p:spPr>
        <p:txBody>
          <a:bodyPr wrap="square" lIns="91440" tIns="45720" rIns="91440" bIns="45720" anchor="ctr"/>
          <a:p>
            <a:r>
              <a:rPr lang="zh-CN" altLang="en-US" sz="9600" dirty="0"/>
              <a:t>谢谢观赏</a:t>
            </a:r>
            <a:endParaRPr lang="zh-CN" altLang="en-US" sz="9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3554"/>
                                        </p:tgtEl>
                                        <p:attrNameLst>
                                          <p:attrName>style.visibility</p:attrName>
                                        </p:attrNameLst>
                                      </p:cBhvr>
                                      <p:to>
                                        <p:strVal val="visible"/>
                                      </p:to>
                                    </p:set>
                                    <p:animEffect transition="in" filter="fade">
                                      <p:cBhvr>
                                        <p:cTn id="7" dur="1000"/>
                                        <p:tgtEl>
                                          <p:spTgt spid="23554"/>
                                        </p:tgtEl>
                                      </p:cBhvr>
                                    </p:animEffect>
                                    <p:anim calcmode="lin" valueType="num">
                                      <p:cBhvr>
                                        <p:cTn id="8" dur="1000" fill="hold"/>
                                        <p:tgtEl>
                                          <p:spTgt spid="23554"/>
                                        </p:tgtEl>
                                        <p:attrNameLst>
                                          <p:attrName>ppt_x</p:attrName>
                                        </p:attrNameLst>
                                      </p:cBhvr>
                                      <p:tavLst>
                                        <p:tav tm="0">
                                          <p:val>
                                            <p:strVal val="#ppt_x"/>
                                          </p:val>
                                        </p:tav>
                                        <p:tav tm="100000">
                                          <p:val>
                                            <p:strVal val="#ppt_x"/>
                                          </p:val>
                                        </p:tav>
                                      </p:tavLst>
                                    </p:anim>
                                    <p:anim calcmode="lin" valueType="num">
                                      <p:cBhvr>
                                        <p:cTn id="9" dur="1000" fill="hold"/>
                                        <p:tgtEl>
                                          <p:spTgt spid="2355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4" grpId="0"/>
    </p:bldLst>
  </p:timing>
</p:sld>
</file>

<file path=ppt/tags/tag1.xml><?xml version="1.0" encoding="utf-8"?>
<p:tagLst xmlns:p="http://schemas.openxmlformats.org/presentationml/2006/main">
  <p:tag name="KSO_WM_TAG_VERSION" val="1.0"/>
  <p:tag name="KSO_WM_BEAUTIFY_FLAG" val="#wm#"/>
  <p:tag name="KSO_WM_UNIT_TYPE" val="i"/>
  <p:tag name="KSO_WM_UNIT_ID" val="custom119_3*i*0"/>
  <p:tag name="KSO_WM_TEMPLATE_CATEGORY" val="custom"/>
  <p:tag name="KSO_WM_TEMPLATE_INDEX" val="119"/>
  <p:tag name="KSO_WM_UNIT_INDEX" val="0"/>
</p:tagLst>
</file>

<file path=ppt/theme/theme1.xml><?xml version="1.0" encoding="utf-8"?>
<a:theme xmlns:a="http://schemas.openxmlformats.org/drawingml/2006/main" name="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5166</Words>
  <Application>WPS 演示</Application>
  <PresentationFormat>在屏幕上显示</PresentationFormat>
  <Paragraphs>174</Paragraphs>
  <Slides>30</Slides>
  <Notes>0</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30</vt:i4>
      </vt:variant>
    </vt:vector>
  </HeadingPairs>
  <TitlesOfParts>
    <vt:vector size="44" baseType="lpstr">
      <vt:lpstr>Arial</vt:lpstr>
      <vt:lpstr>宋体</vt:lpstr>
      <vt:lpstr>Wingdings</vt:lpstr>
      <vt:lpstr>华文彩云</vt:lpstr>
      <vt:lpstr>黑体</vt:lpstr>
      <vt:lpstr>楷体_GB2312</vt:lpstr>
      <vt:lpstr>微软雅黑</vt:lpstr>
      <vt:lpstr>Arial Unicode MS</vt:lpstr>
      <vt:lpstr>Calibri</vt:lpstr>
      <vt:lpstr>华文新魏</vt:lpstr>
      <vt:lpstr>华文行楷</vt:lpstr>
      <vt:lpstr>庞中华简体 V2007</vt:lpstr>
      <vt:lpstr>新宋体</vt:lpstr>
      <vt:lpstr>默认设计模板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雷电案例</vt:lpstr>
      <vt:lpstr>PowerPoint 演示文稿</vt:lpstr>
      <vt:lpstr>PowerPoint 演示文稿</vt:lpstr>
      <vt:lpstr>PowerPoint 演示文稿</vt:lpstr>
      <vt:lpstr>PowerPoint 演示文稿</vt:lpstr>
      <vt:lpstr>预防泥石流的方法</vt:lpstr>
      <vt:lpstr>台风篇</vt:lpstr>
      <vt:lpstr>PowerPoint 演示文稿</vt:lpstr>
      <vt:lpstr>沙尘暴篇</vt:lpstr>
      <vt:lpstr>沙尘暴案例</vt:lpstr>
      <vt:lpstr>沙尘暴（二）</vt:lpstr>
      <vt:lpstr>PowerPoint 演示文稿</vt:lpstr>
      <vt:lpstr>PowerPoint 演示文稿</vt:lpstr>
      <vt:lpstr>谢谢观赏</vt:lpstr>
    </vt:vector>
  </TitlesOfParts>
  <Company>DEEPIN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SP2 V4安装版</dc:creator>
  <cp:lastModifiedBy>降香</cp:lastModifiedBy>
  <cp:revision>28</cp:revision>
  <dcterms:created xsi:type="dcterms:W3CDTF">2010-12-05T00:09:00Z</dcterms:created>
  <dcterms:modified xsi:type="dcterms:W3CDTF">2018-05-09T13:19:45Z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2052-10.1.0.7346</vt:lpwstr>
  </property>
</Properties>
</file>